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2" r:id="rId2"/>
    <p:sldId id="381" r:id="rId3"/>
    <p:sldId id="257" r:id="rId4"/>
    <p:sldId id="258" r:id="rId5"/>
    <p:sldId id="261" r:id="rId6"/>
    <p:sldId id="262" r:id="rId7"/>
    <p:sldId id="263" r:id="rId8"/>
    <p:sldId id="264" r:id="rId9"/>
    <p:sldId id="265" r:id="rId10"/>
    <p:sldId id="266" r:id="rId11"/>
    <p:sldId id="267" r:id="rId12"/>
    <p:sldId id="268" r:id="rId13"/>
    <p:sldId id="269" r:id="rId14"/>
    <p:sldId id="270" r:id="rId15"/>
    <p:sldId id="361" r:id="rId16"/>
    <p:sldId id="366" r:id="rId17"/>
    <p:sldId id="286" r:id="rId18"/>
    <p:sldId id="363" r:id="rId19"/>
    <p:sldId id="367" r:id="rId20"/>
    <p:sldId id="364" r:id="rId21"/>
    <p:sldId id="369" r:id="rId22"/>
    <p:sldId id="273" r:id="rId23"/>
    <p:sldId id="274" r:id="rId24"/>
    <p:sldId id="275" r:id="rId25"/>
    <p:sldId id="276" r:id="rId26"/>
    <p:sldId id="277" r:id="rId27"/>
    <p:sldId id="278" r:id="rId28"/>
    <p:sldId id="359" r:id="rId29"/>
    <p:sldId id="368" r:id="rId30"/>
    <p:sldId id="280" r:id="rId31"/>
    <p:sldId id="281" r:id="rId32"/>
    <p:sldId id="282" r:id="rId33"/>
    <p:sldId id="360" r:id="rId34"/>
    <p:sldId id="365" r:id="rId35"/>
    <p:sldId id="352" r:id="rId36"/>
    <p:sldId id="354" r:id="rId37"/>
    <p:sldId id="353" r:id="rId38"/>
    <p:sldId id="370" r:id="rId39"/>
    <p:sldId id="371" r:id="rId40"/>
    <p:sldId id="372" r:id="rId41"/>
    <p:sldId id="373" r:id="rId42"/>
    <p:sldId id="374" r:id="rId43"/>
    <p:sldId id="259" r:id="rId44"/>
    <p:sldId id="338" r:id="rId45"/>
    <p:sldId id="339" r:id="rId46"/>
    <p:sldId id="340" r:id="rId47"/>
    <p:sldId id="341" r:id="rId48"/>
    <p:sldId id="375" r:id="rId49"/>
    <p:sldId id="376" r:id="rId50"/>
    <p:sldId id="356" r:id="rId51"/>
    <p:sldId id="355" r:id="rId52"/>
    <p:sldId id="377" r:id="rId53"/>
    <p:sldId id="378" r:id="rId54"/>
    <p:sldId id="379" r:id="rId55"/>
    <p:sldId id="380" r:id="rId56"/>
    <p:sldId id="342" r:id="rId57"/>
    <p:sldId id="343" r:id="rId58"/>
    <p:sldId id="344" r:id="rId59"/>
    <p:sldId id="345" r:id="rId60"/>
    <p:sldId id="347" r:id="rId61"/>
    <p:sldId id="348" r:id="rId62"/>
    <p:sldId id="349" r:id="rId63"/>
    <p:sldId id="350" r:id="rId64"/>
    <p:sldId id="351" r:id="rId65"/>
    <p:sldId id="346" r:id="rId6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7" d="100"/>
          <a:sy n="77" d="100"/>
        </p:scale>
        <p:origin x="600"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3168588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858068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241957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3180475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18901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103076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92929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592684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3088437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240375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FF616AA0-9796-4030-B134-CB15EDEBEB92}" type="datetimeFigureOut">
              <a:rPr lang="zh-TW" altLang="en-US" smtClean="0"/>
              <a:t>2023/1/9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1871432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616AA0-9796-4030-B134-CB15EDEBEB92}" type="datetimeFigureOut">
              <a:rPr lang="zh-TW" altLang="en-US" smtClean="0"/>
              <a:t>2023/1/9</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133FD7-0EFB-4571-84FF-6C1AB70A56C0}" type="slidenum">
              <a:rPr lang="zh-TW" altLang="en-US" smtClean="0"/>
              <a:t>‹#›</a:t>
            </a:fld>
            <a:endParaRPr lang="zh-TW" altLang="en-US"/>
          </a:p>
        </p:txBody>
      </p:sp>
    </p:spTree>
    <p:extLst>
      <p:ext uri="{BB962C8B-B14F-4D97-AF65-F5344CB8AC3E}">
        <p14:creationId xmlns:p14="http://schemas.microsoft.com/office/powerpoint/2010/main" val="271906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Python</a:t>
            </a:r>
            <a:r>
              <a:rPr lang="zh-TW" altLang="en-US" dirty="0"/>
              <a:t>在資訊安全的應用</a:t>
            </a:r>
          </a:p>
        </p:txBody>
      </p:sp>
      <p:sp>
        <p:nvSpPr>
          <p:cNvPr id="3" name="副標題 2"/>
          <p:cNvSpPr>
            <a:spLocks noGrp="1"/>
          </p:cNvSpPr>
          <p:nvPr>
            <p:ph type="subTitle" idx="1"/>
          </p:nvPr>
        </p:nvSpPr>
        <p:spPr/>
        <p:txBody>
          <a:bodyPr/>
          <a:lstStyle/>
          <a:p>
            <a:pPr marL="228600" lvl="0" indent="-228600">
              <a:defRPr/>
            </a:pPr>
            <a:r>
              <a:rPr lang="zh-TW" altLang="en-US" dirty="0" smtClean="0"/>
              <a:t>學號</a:t>
            </a:r>
            <a:r>
              <a:rPr lang="en-US" altLang="zh-TW" dirty="0" smtClean="0"/>
              <a:t>:A100E111</a:t>
            </a:r>
          </a:p>
          <a:p>
            <a:pPr marL="228600" lvl="0" indent="-228600">
              <a:defRPr/>
            </a:pPr>
            <a:r>
              <a:rPr lang="zh-TW" altLang="en-US" dirty="0" smtClean="0"/>
              <a:t>學生</a:t>
            </a:r>
            <a:r>
              <a:rPr lang="en-US" altLang="zh-TW" dirty="0" smtClean="0"/>
              <a:t>:</a:t>
            </a:r>
            <a:r>
              <a:rPr lang="zh-TW" altLang="en-US" dirty="0" smtClean="0"/>
              <a:t>董</a:t>
            </a:r>
            <a:r>
              <a:rPr lang="zh-TW" altLang="en-US" dirty="0"/>
              <a:t>宸維</a:t>
            </a:r>
            <a:endParaRPr lang="en-US" altLang="zh-TW" dirty="0"/>
          </a:p>
          <a:p>
            <a:pPr marL="228600" lvl="0" indent="-228600">
              <a:defRPr/>
            </a:pPr>
            <a:r>
              <a:rPr lang="zh-TW" altLang="en-US" dirty="0"/>
              <a:t>老師</a:t>
            </a:r>
            <a:r>
              <a:rPr lang="en-US" altLang="zh-TW" dirty="0"/>
              <a:t>:</a:t>
            </a:r>
            <a:r>
              <a:rPr lang="zh-TW" altLang="en-US" dirty="0"/>
              <a:t>偉大的恩師龍大大</a:t>
            </a:r>
          </a:p>
          <a:p>
            <a:endParaRPr lang="zh-TW" altLang="en-US" dirty="0"/>
          </a:p>
        </p:txBody>
      </p:sp>
      <p:sp>
        <p:nvSpPr>
          <p:cNvPr id="12" name="矩形 11"/>
          <p:cNvSpPr/>
          <p:nvPr/>
        </p:nvSpPr>
        <p:spPr>
          <a:xfrm>
            <a:off x="854667" y="358011"/>
            <a:ext cx="6140014" cy="584775"/>
          </a:xfrm>
          <a:prstGeom prst="rect">
            <a:avLst/>
          </a:prstGeom>
        </p:spPr>
        <p:txBody>
          <a:bodyPr wrap="none">
            <a:spAutoFit/>
          </a:bodyPr>
          <a:lstStyle/>
          <a:p>
            <a:r>
              <a:rPr lang="en-US" altLang="zh-TW" sz="3200" b="1" dirty="0" smtClean="0"/>
              <a:t>11101Python</a:t>
            </a:r>
            <a:r>
              <a:rPr lang="zh-TW" altLang="en-US" sz="3200" b="1" dirty="0"/>
              <a:t>程式設計與資安應用</a:t>
            </a:r>
            <a:endParaRPr lang="zh-TW" altLang="en-US" sz="3200" dirty="0"/>
          </a:p>
        </p:txBody>
      </p:sp>
      <p:sp>
        <p:nvSpPr>
          <p:cNvPr id="13" name="矩形 12"/>
          <p:cNvSpPr/>
          <p:nvPr/>
        </p:nvSpPr>
        <p:spPr>
          <a:xfrm>
            <a:off x="854667" y="1122363"/>
            <a:ext cx="1980029" cy="523220"/>
          </a:xfrm>
          <a:prstGeom prst="rect">
            <a:avLst/>
          </a:prstGeom>
        </p:spPr>
        <p:txBody>
          <a:bodyPr wrap="none">
            <a:spAutoFit/>
          </a:bodyPr>
          <a:lstStyle/>
          <a:p>
            <a:r>
              <a:rPr lang="zh-TW" altLang="en-US" sz="2800" dirty="0" smtClean="0"/>
              <a:t>期末考報</a:t>
            </a:r>
            <a:r>
              <a:rPr lang="zh-TW" altLang="en-US" sz="2800" dirty="0"/>
              <a:t>告</a:t>
            </a:r>
          </a:p>
        </p:txBody>
      </p:sp>
    </p:spTree>
    <p:extLst>
      <p:ext uri="{BB962C8B-B14F-4D97-AF65-F5344CB8AC3E}">
        <p14:creationId xmlns:p14="http://schemas.microsoft.com/office/powerpoint/2010/main" val="654416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a:t>ASCII</a:t>
            </a:r>
            <a:r>
              <a:rPr lang="zh-TW" altLang="en-US" sz="3600" dirty="0"/>
              <a:t>編碼</a:t>
            </a:r>
            <a:r>
              <a:rPr lang="en-US" altLang="zh-TW" sz="3600" dirty="0"/>
              <a:t>(encoding)</a:t>
            </a:r>
            <a:r>
              <a:rPr lang="zh-TW" altLang="en-US" sz="3600" dirty="0"/>
              <a:t>與解碼</a:t>
            </a:r>
            <a:r>
              <a:rPr lang="en-US" altLang="zh-TW" sz="3600" dirty="0"/>
              <a:t>(decoding)</a:t>
            </a:r>
            <a:endParaRPr lang="zh-TW" altLang="en-US" sz="3600" dirty="0"/>
          </a:p>
        </p:txBody>
      </p:sp>
      <p:sp>
        <p:nvSpPr>
          <p:cNvPr id="3" name="內容版面配置區 2"/>
          <p:cNvSpPr>
            <a:spLocks noGrp="1"/>
          </p:cNvSpPr>
          <p:nvPr>
            <p:ph sz="half" idx="1"/>
          </p:nvPr>
        </p:nvSpPr>
        <p:spPr>
          <a:xfrm>
            <a:off x="1524001" y="1165225"/>
            <a:ext cx="4189413" cy="4267200"/>
          </a:xfrm>
        </p:spPr>
        <p:txBody>
          <a:bodyPr/>
          <a:lstStyle/>
          <a:p>
            <a:pPr>
              <a:defRPr/>
            </a:pPr>
            <a:r>
              <a:rPr lang="en-US" altLang="zh-TW" sz="1600" dirty="0"/>
              <a:t>ASCII is a character encoding standard for electronic communication. </a:t>
            </a:r>
          </a:p>
          <a:p>
            <a:pPr>
              <a:defRPr/>
            </a:pPr>
            <a:r>
              <a:rPr lang="en-US" altLang="zh-TW" sz="1600" dirty="0"/>
              <a:t>ASCII codes represent text in computers, telecommunications equipment, and other devices. </a:t>
            </a:r>
          </a:p>
          <a:p>
            <a:pPr>
              <a:defRPr/>
            </a:pPr>
            <a:r>
              <a:rPr lang="en-US" altLang="zh-TW" sz="1600" dirty="0"/>
              <a:t>Most modern character-encoding schemes are based on ASCII, although they support many additional characters.</a:t>
            </a:r>
          </a:p>
          <a:p>
            <a:pPr>
              <a:defRPr/>
            </a:pPr>
            <a:endParaRPr lang="en-US" altLang="zh-TW" sz="1600" dirty="0"/>
          </a:p>
          <a:p>
            <a:pPr>
              <a:defRPr/>
            </a:pPr>
            <a:r>
              <a:rPr lang="en-US" altLang="zh-TW" sz="1600" dirty="0"/>
              <a:t>ASCII is the traditional name for the encoding system; the Internet Assigned Numbers Authority (IANA) prefers the updated name US-ASCII, which clarifies that this system was developed in the US and based on the typographical symbols predominantly in use there.</a:t>
            </a:r>
            <a:endParaRPr lang="zh-TW" altLang="en-US" sz="1600" dirty="0"/>
          </a:p>
        </p:txBody>
      </p:sp>
      <p:pic>
        <p:nvPicPr>
          <p:cNvPr id="6" name="內容版面配置區 5"/>
          <p:cNvPicPr>
            <a:picLocks noGrp="1" noChangeAspect="1"/>
          </p:cNvPicPr>
          <p:nvPr>
            <p:ph sz="half" idx="2"/>
          </p:nvPr>
        </p:nvPicPr>
        <p:blipFill>
          <a:blip r:embed="rId2"/>
          <a:stretch>
            <a:fillRect/>
          </a:stretch>
        </p:blipFill>
        <p:spPr>
          <a:xfrm>
            <a:off x="5548314" y="1165226"/>
            <a:ext cx="5189537" cy="4625975"/>
          </a:xfrm>
        </p:spPr>
      </p:pic>
      <p:sp>
        <p:nvSpPr>
          <p:cNvPr id="32773" name="矩形 4"/>
          <p:cNvSpPr>
            <a:spLocks noChangeArrowheads="1"/>
          </p:cNvSpPr>
          <p:nvPr/>
        </p:nvSpPr>
        <p:spPr bwMode="auto">
          <a:xfrm>
            <a:off x="1905000" y="5867400"/>
            <a:ext cx="3659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https://en.wikipedia.org/wiki/ASCII</a:t>
            </a:r>
            <a:endParaRPr lang="zh-TW" altLang="en-US" dirty="0"/>
          </a:p>
        </p:txBody>
      </p:sp>
    </p:spTree>
    <p:extLst>
      <p:ext uri="{BB962C8B-B14F-4D97-AF65-F5344CB8AC3E}">
        <p14:creationId xmlns:p14="http://schemas.microsoft.com/office/powerpoint/2010/main" val="2819691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使用線上工具</a:t>
            </a:r>
            <a:r>
              <a:rPr lang="zh-TW" altLang="en-US" dirty="0" smtClean="0"/>
              <a:t>學習</a:t>
            </a:r>
            <a:r>
              <a:rPr lang="en-US" altLang="zh-TW" dirty="0" smtClean="0"/>
              <a:t>ASCII</a:t>
            </a:r>
            <a:endParaRPr lang="zh-TW" altLang="en-US" dirty="0"/>
          </a:p>
        </p:txBody>
      </p:sp>
      <p:sp>
        <p:nvSpPr>
          <p:cNvPr id="33795" name="矩形 3"/>
          <p:cNvSpPr>
            <a:spLocks noChangeArrowheads="1"/>
          </p:cNvSpPr>
          <p:nvPr/>
        </p:nvSpPr>
        <p:spPr bwMode="auto">
          <a:xfrm>
            <a:off x="1981201" y="1155700"/>
            <a:ext cx="63849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800"/>
              <a:t>ASCII to text converter</a:t>
            </a:r>
            <a:endParaRPr lang="zh-TW" altLang="en-US" sz="4800"/>
          </a:p>
        </p:txBody>
      </p:sp>
      <p:sp>
        <p:nvSpPr>
          <p:cNvPr id="33796" name="矩形 4"/>
          <p:cNvSpPr>
            <a:spLocks noChangeArrowheads="1"/>
          </p:cNvSpPr>
          <p:nvPr/>
        </p:nvSpPr>
        <p:spPr bwMode="auto">
          <a:xfrm>
            <a:off x="2049463" y="1949450"/>
            <a:ext cx="601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http://www.unit-conversion.info/texttools/ascii/</a:t>
            </a:r>
            <a:endParaRPr lang="zh-TW" altLang="en-US"/>
          </a:p>
        </p:txBody>
      </p:sp>
      <p:pic>
        <p:nvPicPr>
          <p:cNvPr id="6" name="內容版面配置區 3"/>
          <p:cNvPicPr>
            <a:picLocks noGrp="1" noChangeAspect="1"/>
          </p:cNvPicPr>
          <p:nvPr>
            <p:ph idx="1"/>
          </p:nvPr>
        </p:nvPicPr>
        <p:blipFill rotWithShape="1">
          <a:blip r:embed="rId2"/>
          <a:srcRect l="19444" t="41115" r="52778" b="36663"/>
          <a:stretch/>
        </p:blipFill>
        <p:spPr>
          <a:xfrm>
            <a:off x="2017714" y="2389188"/>
            <a:ext cx="4014787" cy="1739900"/>
          </a:xfrm>
        </p:spPr>
      </p:pic>
      <p:pic>
        <p:nvPicPr>
          <p:cNvPr id="33798" name="圖片 6"/>
          <p:cNvPicPr>
            <a:picLocks noChangeAspect="1"/>
          </p:cNvPicPr>
          <p:nvPr/>
        </p:nvPicPr>
        <p:blipFill>
          <a:blip r:embed="rId3">
            <a:extLst>
              <a:ext uri="{28A0092B-C50C-407E-A947-70E740481C1C}">
                <a14:useLocalDpi xmlns:a14="http://schemas.microsoft.com/office/drawing/2010/main" val="0"/>
              </a:ext>
            </a:extLst>
          </a:blip>
          <a:srcRect r="47250" b="26749"/>
          <a:stretch>
            <a:fillRect/>
          </a:stretch>
        </p:blipFill>
        <p:spPr bwMode="auto">
          <a:xfrm>
            <a:off x="5919788" y="2276476"/>
            <a:ext cx="4595812"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223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869882" y="2984389"/>
            <a:ext cx="8229600" cy="1600200"/>
          </a:xfrm>
        </p:spPr>
        <p:txBody>
          <a:bodyPr/>
          <a:lstStyle/>
          <a:p>
            <a:pPr marL="0" indent="0">
              <a:buNone/>
              <a:defRPr/>
            </a:pPr>
            <a:r>
              <a:rPr lang="en-US" altLang="zh-TW" dirty="0"/>
              <a:t>66 114 101 97 107 65 76 76 67 84 70 123 65 109 118 48 117 68 121 101 114 118 80 116 109 86 114 57 83 83 83 75 125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1752600" y="304801"/>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a:t>ASCII</a:t>
            </a:r>
            <a:r>
              <a:rPr lang="zh-TW" altLang="en-US" sz="3600" kern="0" dirty="0"/>
              <a:t>練習</a:t>
            </a:r>
          </a:p>
        </p:txBody>
      </p:sp>
      <p:sp>
        <p:nvSpPr>
          <p:cNvPr id="6" name="矩形 5"/>
          <p:cNvSpPr/>
          <p:nvPr/>
        </p:nvSpPr>
        <p:spPr>
          <a:xfrm>
            <a:off x="1981200" y="1752600"/>
            <a:ext cx="6082114" cy="707886"/>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b="1" kern="0" dirty="0">
                <a:solidFill>
                  <a:srgbClr val="FF0000"/>
                </a:solidFill>
                <a:effectLst>
                  <a:outerShdw blurRad="38100" dist="38100" dir="2700000" algn="tl">
                    <a:srgbClr val="000000">
                      <a:alpha val="43137"/>
                    </a:srgbClr>
                  </a:outerShdw>
                </a:effectLst>
              </a:rPr>
              <a:t>解碼</a:t>
            </a:r>
            <a:r>
              <a:rPr lang="en-US" altLang="zh-TW" sz="4000" b="1" kern="0" dirty="0">
                <a:solidFill>
                  <a:srgbClr val="FF0000"/>
                </a:solidFill>
                <a:effectLst>
                  <a:outerShdw blurRad="38100" dist="38100" dir="2700000" algn="tl">
                    <a:srgbClr val="000000">
                      <a:alpha val="43137"/>
                    </a:srgbClr>
                  </a:outerShdw>
                </a:effectLst>
              </a:rPr>
              <a:t>(decoding)</a:t>
            </a:r>
            <a:endParaRPr lang="zh-TW" altLang="en-US" sz="4000" b="1" kern="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25348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844675" y="1716088"/>
            <a:ext cx="2819400" cy="4532312"/>
          </a:xfrm>
        </p:spPr>
        <p:txBody>
          <a:bodyPr/>
          <a:lstStyle/>
          <a:p>
            <a:pPr marL="0" indent="0">
              <a:buNone/>
              <a:defRPr/>
            </a:pPr>
            <a:r>
              <a:rPr lang="en-US" altLang="zh-TW" b="1" dirty="0">
                <a:solidFill>
                  <a:srgbClr val="FF0000"/>
                </a:solidFill>
                <a:effectLst>
                  <a:outerShdw blurRad="38100" dist="38100" dir="2700000" algn="tl">
                    <a:srgbClr val="000000">
                      <a:alpha val="43137"/>
                    </a:srgbClr>
                  </a:outerShdw>
                </a:effectLst>
              </a:rPr>
              <a:t>66</a:t>
            </a:r>
            <a:r>
              <a:rPr lang="en-US" altLang="zh-TW" dirty="0"/>
              <a:t>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1828800" y="152401"/>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a:t>ASCII</a:t>
            </a:r>
            <a:r>
              <a:rPr lang="zh-TW" altLang="en-US" sz="3600" kern="0" dirty="0"/>
              <a:t>編碼</a:t>
            </a:r>
            <a:r>
              <a:rPr lang="en-US" altLang="zh-TW" sz="3600" kern="0" dirty="0"/>
              <a:t>(encoding)</a:t>
            </a:r>
            <a:r>
              <a:rPr lang="zh-TW" altLang="en-US" sz="3600" kern="0" dirty="0"/>
              <a:t>與解碼</a:t>
            </a:r>
            <a:r>
              <a:rPr lang="en-US" altLang="zh-TW" sz="3600" kern="0" dirty="0"/>
              <a:t>(decoding)</a:t>
            </a:r>
            <a:endParaRPr lang="zh-TW" altLang="en-US" sz="3600" kern="0" dirty="0"/>
          </a:p>
        </p:txBody>
      </p:sp>
      <p:sp>
        <p:nvSpPr>
          <p:cNvPr id="6" name="矩形 5"/>
          <p:cNvSpPr/>
          <p:nvPr/>
        </p:nvSpPr>
        <p:spPr>
          <a:xfrm>
            <a:off x="1752601" y="862013"/>
            <a:ext cx="6035627" cy="707886"/>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kern="0" dirty="0"/>
              <a:t>解碼</a:t>
            </a:r>
            <a:r>
              <a:rPr lang="en-US" altLang="zh-TW" sz="4000" kern="0" dirty="0"/>
              <a:t>(decoding)</a:t>
            </a:r>
            <a:endParaRPr lang="zh-TW" altLang="en-US" sz="4000" kern="0" dirty="0"/>
          </a:p>
        </p:txBody>
      </p:sp>
      <p:pic>
        <p:nvPicPr>
          <p:cNvPr id="35845" name="圖片 1"/>
          <p:cNvPicPr>
            <a:picLocks noChangeAspect="1"/>
          </p:cNvPicPr>
          <p:nvPr/>
        </p:nvPicPr>
        <p:blipFill>
          <a:blip r:embed="rId2">
            <a:extLst>
              <a:ext uri="{28A0092B-C50C-407E-A947-70E740481C1C}">
                <a14:useLocalDpi xmlns:a14="http://schemas.microsoft.com/office/drawing/2010/main" val="0"/>
              </a:ext>
            </a:extLst>
          </a:blip>
          <a:srcRect t="6255"/>
          <a:stretch>
            <a:fillRect/>
          </a:stretch>
        </p:blipFill>
        <p:spPr bwMode="auto">
          <a:xfrm>
            <a:off x="6864350" y="-76200"/>
            <a:ext cx="3810000" cy="684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6164" y="433388"/>
            <a:ext cx="4956175"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866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a:t>
            </a:r>
            <a:r>
              <a:rPr lang="zh-TW" altLang="en-US" dirty="0" smtClean="0"/>
              <a:t>工具完成</a:t>
            </a:r>
            <a:r>
              <a:rPr lang="en-US" altLang="zh-TW" dirty="0" smtClean="0"/>
              <a:t>ASCII</a:t>
            </a:r>
            <a:r>
              <a:rPr lang="zh-TW" altLang="en-US" dirty="0" smtClean="0"/>
              <a:t>解碼</a:t>
            </a:r>
            <a:endParaRPr lang="zh-TW" altLang="en-US" dirty="0"/>
          </a:p>
        </p:txBody>
      </p:sp>
      <p:pic>
        <p:nvPicPr>
          <p:cNvPr id="8" name="內容版面配置區 7"/>
          <p:cNvPicPr>
            <a:picLocks noGrp="1" noChangeAspect="1"/>
          </p:cNvPicPr>
          <p:nvPr>
            <p:ph idx="1"/>
          </p:nvPr>
        </p:nvPicPr>
        <p:blipFill>
          <a:blip r:embed="rId2"/>
          <a:stretch>
            <a:fillRect/>
          </a:stretch>
        </p:blipFill>
        <p:spPr>
          <a:xfrm>
            <a:off x="2057401" y="1600200"/>
            <a:ext cx="7897813" cy="5105400"/>
          </a:xfrm>
        </p:spPr>
      </p:pic>
      <p:sp>
        <p:nvSpPr>
          <p:cNvPr id="36868" name="矩形 8"/>
          <p:cNvSpPr>
            <a:spLocks noChangeArrowheads="1"/>
          </p:cNvSpPr>
          <p:nvPr/>
        </p:nvSpPr>
        <p:spPr bwMode="auto">
          <a:xfrm>
            <a:off x="1981201" y="1035050"/>
            <a:ext cx="5140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https://www.dcode.fr/ascii-code</a:t>
            </a:r>
            <a:endParaRPr lang="zh-TW" altLang="en-US" sz="2800"/>
          </a:p>
        </p:txBody>
      </p:sp>
    </p:spTree>
    <p:extLst>
      <p:ext uri="{BB962C8B-B14F-4D97-AF65-F5344CB8AC3E}">
        <p14:creationId xmlns:p14="http://schemas.microsoft.com/office/powerpoint/2010/main" val="2268796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98263" y="66675"/>
            <a:ext cx="9991725" cy="6791325"/>
          </a:xfrm>
          <a:prstGeom prst="rect">
            <a:avLst/>
          </a:prstGeom>
        </p:spPr>
      </p:pic>
      <p:sp>
        <p:nvSpPr>
          <p:cNvPr id="7" name="文字方塊 6"/>
          <p:cNvSpPr txBox="1"/>
          <p:nvPr/>
        </p:nvSpPr>
        <p:spPr>
          <a:xfrm>
            <a:off x="7653403" y="3077616"/>
            <a:ext cx="1778696" cy="769441"/>
          </a:xfrm>
          <a:prstGeom prst="rect">
            <a:avLst/>
          </a:prstGeom>
          <a:noFill/>
        </p:spPr>
        <p:txBody>
          <a:bodyPr wrap="square" rtlCol="0">
            <a:spAutoFit/>
          </a:bodyPr>
          <a:lstStyle/>
          <a:p>
            <a:r>
              <a:rPr lang="en-US" altLang="zh-TW" sz="4400" b="1" dirty="0" err="1" smtClean="0">
                <a:solidFill>
                  <a:srgbClr val="FF0000"/>
                </a:solidFill>
              </a:rPr>
              <a:t>Asell</a:t>
            </a:r>
            <a:endParaRPr lang="zh-TW" altLang="en-US" b="1" dirty="0">
              <a:solidFill>
                <a:srgbClr val="FF0000"/>
              </a:solidFill>
            </a:endParaRPr>
          </a:p>
        </p:txBody>
      </p:sp>
    </p:spTree>
    <p:extLst>
      <p:ext uri="{BB962C8B-B14F-4D97-AF65-F5344CB8AC3E}">
        <p14:creationId xmlns:p14="http://schemas.microsoft.com/office/powerpoint/2010/main" val="226325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662362" y="71437"/>
            <a:ext cx="4867275" cy="6715125"/>
          </a:xfrm>
          <a:prstGeom prst="rect">
            <a:avLst/>
          </a:prstGeom>
        </p:spPr>
      </p:pic>
    </p:spTree>
    <p:extLst>
      <p:ext uri="{BB962C8B-B14F-4D97-AF65-F5344CB8AC3E}">
        <p14:creationId xmlns:p14="http://schemas.microsoft.com/office/powerpoint/2010/main" val="1543172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838200" y="1825625"/>
            <a:ext cx="2175344" cy="2635057"/>
          </a:xfrm>
        </p:spPr>
        <p:txBody>
          <a:bodyPr/>
          <a:lstStyle/>
          <a:p>
            <a:r>
              <a:rPr lang="en-US" altLang="zh-TW" dirty="0" smtClean="0"/>
              <a:t>Code</a:t>
            </a:r>
          </a:p>
          <a:p>
            <a:r>
              <a:rPr lang="en-US" altLang="zh-TW" dirty="0" smtClean="0"/>
              <a:t>Coding</a:t>
            </a:r>
          </a:p>
          <a:p>
            <a:r>
              <a:rPr lang="en-US" altLang="zh-TW" b="1" dirty="0" smtClean="0">
                <a:solidFill>
                  <a:srgbClr val="FF0000"/>
                </a:solidFill>
              </a:rPr>
              <a:t>En</a:t>
            </a:r>
            <a:r>
              <a:rPr lang="en-US" altLang="zh-TW" dirty="0" smtClean="0"/>
              <a:t>code</a:t>
            </a:r>
          </a:p>
          <a:p>
            <a:r>
              <a:rPr lang="en-US" altLang="zh-TW" b="1" dirty="0" smtClean="0">
                <a:solidFill>
                  <a:srgbClr val="FF0000"/>
                </a:solidFill>
              </a:rPr>
              <a:t>De</a:t>
            </a:r>
            <a:r>
              <a:rPr lang="en-US" altLang="zh-TW" dirty="0" smtClean="0"/>
              <a:t>code</a:t>
            </a:r>
          </a:p>
          <a:p>
            <a:r>
              <a:rPr lang="en-US" altLang="zh-TW" b="1" dirty="0" smtClean="0">
                <a:solidFill>
                  <a:srgbClr val="FF0000"/>
                </a:solidFill>
              </a:rPr>
              <a:t>de</a:t>
            </a:r>
            <a:r>
              <a:rPr lang="en-US" altLang="zh-TW" dirty="0" smtClean="0"/>
              <a:t>code</a:t>
            </a:r>
            <a:r>
              <a:rPr lang="en-US" altLang="zh-TW" dirty="0" smtClean="0">
                <a:solidFill>
                  <a:srgbClr val="FF0000"/>
                </a:solidFill>
              </a:rPr>
              <a:t>r</a:t>
            </a:r>
            <a:endParaRPr lang="zh-TW" altLang="en-US" dirty="0">
              <a:solidFill>
                <a:srgbClr val="FF0000"/>
              </a:solidFill>
            </a:endParaRPr>
          </a:p>
        </p:txBody>
      </p:sp>
      <p:sp>
        <p:nvSpPr>
          <p:cNvPr id="4" name="矩形 3"/>
          <p:cNvSpPr/>
          <p:nvPr/>
        </p:nvSpPr>
        <p:spPr>
          <a:xfrm>
            <a:off x="4798518" y="2075492"/>
            <a:ext cx="4299126" cy="3170099"/>
          </a:xfrm>
          <a:prstGeom prst="rect">
            <a:avLst/>
          </a:prstGeom>
        </p:spPr>
        <p:txBody>
          <a:bodyPr wrap="none">
            <a:spAutoFit/>
          </a:bodyPr>
          <a:lstStyle/>
          <a:p>
            <a:r>
              <a:rPr lang="en-US" altLang="zh-TW" sz="4000" dirty="0" smtClean="0"/>
              <a:t>ASCII  decoder</a:t>
            </a:r>
          </a:p>
          <a:p>
            <a:r>
              <a:rPr lang="en-US" altLang="zh-TW" sz="4000" dirty="0" smtClean="0"/>
              <a:t>Base64 decoder</a:t>
            </a:r>
          </a:p>
          <a:p>
            <a:r>
              <a:rPr lang="en-US" altLang="zh-TW" sz="4000" dirty="0" smtClean="0"/>
              <a:t>Base32 decoder</a:t>
            </a:r>
          </a:p>
          <a:p>
            <a:r>
              <a:rPr lang="en-US" altLang="zh-TW" sz="4000" dirty="0" err="1" smtClean="0"/>
              <a:t>Mose</a:t>
            </a:r>
            <a:r>
              <a:rPr lang="en-US" altLang="zh-TW" sz="4000" dirty="0" smtClean="0"/>
              <a:t> code decoder</a:t>
            </a:r>
          </a:p>
          <a:p>
            <a:endParaRPr lang="en-US" altLang="zh-TW" sz="4000" dirty="0"/>
          </a:p>
        </p:txBody>
      </p:sp>
    </p:spTree>
    <p:extLst>
      <p:ext uri="{BB962C8B-B14F-4D97-AF65-F5344CB8AC3E}">
        <p14:creationId xmlns:p14="http://schemas.microsoft.com/office/powerpoint/2010/main" val="359887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66268" y="76200"/>
            <a:ext cx="10182225" cy="6781800"/>
          </a:xfrm>
          <a:prstGeom prst="rect">
            <a:avLst/>
          </a:prstGeom>
        </p:spPr>
      </p:pic>
      <p:sp>
        <p:nvSpPr>
          <p:cNvPr id="5" name="文字方塊 4"/>
          <p:cNvSpPr txBox="1"/>
          <p:nvPr/>
        </p:nvSpPr>
        <p:spPr>
          <a:xfrm>
            <a:off x="7653403" y="3077616"/>
            <a:ext cx="2091846" cy="769441"/>
          </a:xfrm>
          <a:prstGeom prst="rect">
            <a:avLst/>
          </a:prstGeom>
          <a:noFill/>
        </p:spPr>
        <p:txBody>
          <a:bodyPr wrap="square" rtlCol="0">
            <a:spAutoFit/>
          </a:bodyPr>
          <a:lstStyle/>
          <a:p>
            <a:r>
              <a:rPr lang="en-US" altLang="zh-TW" sz="4400" b="1" dirty="0" smtClean="0">
                <a:solidFill>
                  <a:srgbClr val="FF0000"/>
                </a:solidFill>
              </a:rPr>
              <a:t>Base32</a:t>
            </a:r>
            <a:endParaRPr lang="zh-TW" altLang="en-US" b="1" dirty="0">
              <a:solidFill>
                <a:srgbClr val="FF0000"/>
              </a:solidFill>
            </a:endParaRPr>
          </a:p>
        </p:txBody>
      </p:sp>
    </p:spTree>
    <p:extLst>
      <p:ext uri="{BB962C8B-B14F-4D97-AF65-F5344CB8AC3E}">
        <p14:creationId xmlns:p14="http://schemas.microsoft.com/office/powerpoint/2010/main" val="516876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619500" y="900112"/>
            <a:ext cx="4953000" cy="5057775"/>
          </a:xfrm>
          <a:prstGeom prst="rect">
            <a:avLst/>
          </a:prstGeom>
        </p:spPr>
      </p:pic>
    </p:spTree>
    <p:extLst>
      <p:ext uri="{BB962C8B-B14F-4D97-AF65-F5344CB8AC3E}">
        <p14:creationId xmlns:p14="http://schemas.microsoft.com/office/powerpoint/2010/main" val="371518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340286" y="522515"/>
            <a:ext cx="9436078" cy="5690459"/>
          </a:xfrm>
          <a:prstGeom prst="rect">
            <a:avLst/>
          </a:prstGeom>
        </p:spPr>
      </p:pic>
    </p:spTree>
    <p:extLst>
      <p:ext uri="{BB962C8B-B14F-4D97-AF65-F5344CB8AC3E}">
        <p14:creationId xmlns:p14="http://schemas.microsoft.com/office/powerpoint/2010/main" val="4069816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35005" y="142875"/>
            <a:ext cx="10144125" cy="6715125"/>
          </a:xfrm>
          <a:prstGeom prst="rect">
            <a:avLst/>
          </a:prstGeom>
        </p:spPr>
      </p:pic>
      <p:sp>
        <p:nvSpPr>
          <p:cNvPr id="5" name="文字方塊 4"/>
          <p:cNvSpPr txBox="1"/>
          <p:nvPr/>
        </p:nvSpPr>
        <p:spPr>
          <a:xfrm>
            <a:off x="7653403" y="3077616"/>
            <a:ext cx="3006246" cy="769441"/>
          </a:xfrm>
          <a:prstGeom prst="rect">
            <a:avLst/>
          </a:prstGeom>
          <a:noFill/>
        </p:spPr>
        <p:txBody>
          <a:bodyPr wrap="square" rtlCol="0">
            <a:spAutoFit/>
          </a:bodyPr>
          <a:lstStyle/>
          <a:p>
            <a:r>
              <a:rPr lang="en-US" altLang="zh-TW" sz="4400" b="1" dirty="0" smtClean="0">
                <a:solidFill>
                  <a:srgbClr val="FF0000"/>
                </a:solidFill>
              </a:rPr>
              <a:t>Base64</a:t>
            </a:r>
            <a:r>
              <a:rPr lang="zh-TW" altLang="en-US" sz="4400" b="1" dirty="0" smtClean="0">
                <a:solidFill>
                  <a:srgbClr val="FF0000"/>
                </a:solidFill>
              </a:rPr>
              <a:t>編碼</a:t>
            </a:r>
            <a:endParaRPr lang="zh-TW" altLang="en-US" b="1" dirty="0">
              <a:solidFill>
                <a:srgbClr val="FF0000"/>
              </a:solidFill>
            </a:endParaRPr>
          </a:p>
        </p:txBody>
      </p:sp>
    </p:spTree>
    <p:extLst>
      <p:ext uri="{BB962C8B-B14F-4D97-AF65-F5344CB8AC3E}">
        <p14:creationId xmlns:p14="http://schemas.microsoft.com/office/powerpoint/2010/main" val="3133224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614737" y="1500187"/>
            <a:ext cx="4962525" cy="3857625"/>
          </a:xfrm>
          <a:prstGeom prst="rect">
            <a:avLst/>
          </a:prstGeom>
        </p:spPr>
      </p:pic>
    </p:spTree>
    <p:extLst>
      <p:ext uri="{BB962C8B-B14F-4D97-AF65-F5344CB8AC3E}">
        <p14:creationId xmlns:p14="http://schemas.microsoft.com/office/powerpoint/2010/main" val="3642480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830263"/>
          </a:xfrm>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2578100" y="2438400"/>
            <a:ext cx="2667000" cy="533400"/>
          </a:xfrm>
        </p:spPr>
        <p:txBody>
          <a:bodyPr/>
          <a:lstStyle/>
          <a:p>
            <a:pPr marL="0" indent="0">
              <a:buNone/>
              <a:defRPr/>
            </a:pPr>
            <a:r>
              <a:rPr lang="en-US" altLang="zh-TW" dirty="0"/>
              <a:t>Text to Morse</a:t>
            </a:r>
            <a:endParaRPr lang="zh-TW" altLang="en-US" dirty="0"/>
          </a:p>
        </p:txBody>
      </p:sp>
      <p:sp>
        <p:nvSpPr>
          <p:cNvPr id="4" name="矩形 3"/>
          <p:cNvSpPr/>
          <p:nvPr/>
        </p:nvSpPr>
        <p:spPr>
          <a:xfrm>
            <a:off x="1901825" y="3055939"/>
            <a:ext cx="1416050" cy="1570037"/>
          </a:xfrm>
          <a:prstGeom prst="rect">
            <a:avLst/>
          </a:prstGeom>
          <a:solidFill>
            <a:schemeClr val="accent1">
              <a:lumMod val="90000"/>
            </a:schemeClr>
          </a:solidFill>
        </p:spPr>
        <p:txBody>
          <a:bodyPr wrap="none">
            <a:spAutoFit/>
          </a:bodyPr>
          <a:lstStyle/>
          <a:p>
            <a:pPr>
              <a:defRPr/>
            </a:pPr>
            <a:r>
              <a:rPr lang="en-US" altLang="zh-TW" sz="4800" dirty="0"/>
              <a:t>Text</a:t>
            </a:r>
          </a:p>
          <a:p>
            <a:pPr>
              <a:defRPr/>
            </a:pPr>
            <a:r>
              <a:rPr lang="zh-TW" altLang="en-US" sz="4800" dirty="0"/>
              <a:t>文字</a:t>
            </a:r>
          </a:p>
        </p:txBody>
      </p:sp>
      <p:sp>
        <p:nvSpPr>
          <p:cNvPr id="5" name="矩形 4"/>
          <p:cNvSpPr/>
          <p:nvPr/>
        </p:nvSpPr>
        <p:spPr>
          <a:xfrm>
            <a:off x="6702425" y="3079750"/>
            <a:ext cx="3210238" cy="1569660"/>
          </a:xfrm>
          <a:prstGeom prst="rect">
            <a:avLst/>
          </a:prstGeom>
          <a:solidFill>
            <a:schemeClr val="accent1">
              <a:lumMod val="90000"/>
            </a:schemeClr>
          </a:solidFill>
        </p:spPr>
        <p:txBody>
          <a:bodyPr wrap="none">
            <a:spAutoFit/>
          </a:bodyPr>
          <a:lstStyle/>
          <a:p>
            <a:pPr>
              <a:defRPr/>
            </a:pPr>
            <a:r>
              <a:rPr lang="en-US" altLang="zh-TW" sz="4800" dirty="0"/>
              <a:t>Morse Code</a:t>
            </a:r>
          </a:p>
          <a:p>
            <a:pPr>
              <a:defRPr/>
            </a:pPr>
            <a:r>
              <a:rPr lang="zh-TW" altLang="en-US" sz="4800" dirty="0"/>
              <a:t>摩斯電碼</a:t>
            </a:r>
          </a:p>
        </p:txBody>
      </p:sp>
      <p:cxnSp>
        <p:nvCxnSpPr>
          <p:cNvPr id="39942" name="直線單箭頭接點 6"/>
          <p:cNvCxnSpPr>
            <a:cxnSpLocks noChangeShapeType="1"/>
          </p:cNvCxnSpPr>
          <p:nvPr/>
        </p:nvCxnSpPr>
        <p:spPr bwMode="auto">
          <a:xfrm flipV="1">
            <a:off x="3317876" y="3657600"/>
            <a:ext cx="2555875" cy="7938"/>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43" name="直線單箭頭接點 7"/>
          <p:cNvCxnSpPr>
            <a:cxnSpLocks noChangeShapeType="1"/>
          </p:cNvCxnSpPr>
          <p:nvPr/>
        </p:nvCxnSpPr>
        <p:spPr bwMode="auto">
          <a:xfrm flipH="1">
            <a:off x="4502151" y="4267200"/>
            <a:ext cx="2200275"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內容版面配置區 2"/>
          <p:cNvSpPr txBox="1">
            <a:spLocks/>
          </p:cNvSpPr>
          <p:nvPr/>
        </p:nvSpPr>
        <p:spPr bwMode="auto">
          <a:xfrm>
            <a:off x="5721350" y="4683125"/>
            <a:ext cx="266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defRPr/>
            </a:pPr>
            <a:r>
              <a:rPr lang="en-US" altLang="zh-TW" kern="0" dirty="0"/>
              <a:t>Morse to Text</a:t>
            </a:r>
            <a:endParaRPr lang="zh-TW" altLang="en-US" kern="0" dirty="0"/>
          </a:p>
        </p:txBody>
      </p:sp>
      <p:sp>
        <p:nvSpPr>
          <p:cNvPr id="39945" name="矩形 10"/>
          <p:cNvSpPr>
            <a:spLocks noChangeArrowheads="1"/>
          </p:cNvSpPr>
          <p:nvPr/>
        </p:nvSpPr>
        <p:spPr bwMode="auto">
          <a:xfrm>
            <a:off x="3359151" y="3236913"/>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9946" name="矩形 11"/>
          <p:cNvSpPr>
            <a:spLocks noChangeArrowheads="1"/>
          </p:cNvSpPr>
          <p:nvPr/>
        </p:nvSpPr>
        <p:spPr bwMode="auto">
          <a:xfrm>
            <a:off x="4979989" y="4325939"/>
            <a:ext cx="173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13" name="內容版面配置區 2"/>
          <p:cNvSpPr txBox="1">
            <a:spLocks/>
          </p:cNvSpPr>
          <p:nvPr/>
        </p:nvSpPr>
        <p:spPr bwMode="auto">
          <a:xfrm>
            <a:off x="1911350" y="1195388"/>
            <a:ext cx="4641850" cy="1281112"/>
          </a:xfrm>
          <a:prstGeom prst="rect">
            <a:avLst/>
          </a:prstGeom>
          <a:solidFill>
            <a:schemeClr val="accent3">
              <a:lumMod val="95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defRPr/>
            </a:pPr>
            <a:r>
              <a:rPr lang="en-US" altLang="zh-TW" sz="8000" b="1" kern="0" dirty="0">
                <a:solidFill>
                  <a:srgbClr val="FF0000"/>
                </a:solidFill>
                <a:effectLst>
                  <a:outerShdw blurRad="38100" dist="38100" dir="2700000" algn="tl">
                    <a:srgbClr val="000000">
                      <a:alpha val="43137"/>
                    </a:srgbClr>
                  </a:outerShdw>
                </a:effectLst>
              </a:rPr>
              <a:t>I</a:t>
            </a:r>
            <a:r>
              <a:rPr lang="en-US" altLang="zh-TW" sz="8000" kern="0" dirty="0"/>
              <a:t> </a:t>
            </a:r>
            <a:r>
              <a:rPr lang="en-US" altLang="zh-TW" sz="8000" kern="0" dirty="0">
                <a:solidFill>
                  <a:srgbClr val="00B050"/>
                </a:solidFill>
              </a:rPr>
              <a:t>l</a:t>
            </a:r>
            <a:r>
              <a:rPr lang="en-US" altLang="zh-TW" sz="8000" kern="0" dirty="0">
                <a:solidFill>
                  <a:srgbClr val="0066CC"/>
                </a:solidFill>
              </a:rPr>
              <a:t>o</a:t>
            </a:r>
            <a:r>
              <a:rPr lang="en-US" altLang="zh-TW" sz="8000" b="1" kern="0" dirty="0">
                <a:solidFill>
                  <a:srgbClr val="C00000"/>
                </a:solidFill>
                <a:effectLst>
                  <a:outerShdw blurRad="38100" dist="38100" dir="2700000" algn="tl">
                    <a:srgbClr val="000000">
                      <a:alpha val="43137"/>
                    </a:srgbClr>
                  </a:outerShdw>
                </a:effectLst>
              </a:rPr>
              <a:t>v</a:t>
            </a:r>
            <a:r>
              <a:rPr lang="en-US" altLang="zh-TW" sz="8000" b="1" kern="0" dirty="0">
                <a:solidFill>
                  <a:srgbClr val="002060"/>
                </a:solidFill>
                <a:effectLst>
                  <a:outerShdw blurRad="38100" dist="38100" dir="2700000" algn="tl">
                    <a:srgbClr val="000000">
                      <a:alpha val="43137"/>
                    </a:srgbClr>
                  </a:outerShdw>
                </a:effectLst>
              </a:rPr>
              <a:t>e</a:t>
            </a:r>
            <a:r>
              <a:rPr lang="en-US" altLang="zh-TW" sz="8000" kern="0" dirty="0"/>
              <a:t> you</a:t>
            </a:r>
            <a:endParaRPr lang="zh-TW" altLang="en-US" sz="8000" kern="0" dirty="0"/>
          </a:p>
          <a:p>
            <a:pPr>
              <a:defRPr/>
            </a:pPr>
            <a:endParaRPr lang="zh-TW" altLang="en-US" kern="0" dirty="0"/>
          </a:p>
        </p:txBody>
      </p:sp>
      <p:sp>
        <p:nvSpPr>
          <p:cNvPr id="14" name="矩形 13"/>
          <p:cNvSpPr/>
          <p:nvPr/>
        </p:nvSpPr>
        <p:spPr>
          <a:xfrm>
            <a:off x="6170614" y="2420939"/>
            <a:ext cx="4132863" cy="584775"/>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pic>
        <p:nvPicPr>
          <p:cNvPr id="39949" name="圖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8739" y="4816475"/>
            <a:ext cx="21732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8875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pic>
        <p:nvPicPr>
          <p:cNvPr id="50178" name="Picture 2" descr="https://upload.wikimedia.org/wikipedia/commons/thumb/b/b5/International_Morse_Code.svg/315px-International_Morse_Code.svg.png"/>
          <p:cNvPicPr>
            <a:picLocks noGrp="1" noChangeAspect="1" noChangeArrowheads="1"/>
          </p:cNvPicPr>
          <p:nvPr>
            <p:ph idx="1"/>
          </p:nvPr>
        </p:nvPicPr>
        <p:blipFill>
          <a:blip r:embed="rId2"/>
          <a:srcRect/>
          <a:stretch>
            <a:fillRect/>
          </a:stretch>
        </p:blipFill>
        <p:spPr>
          <a:xfrm>
            <a:off x="6096000" y="1066800"/>
            <a:ext cx="4197350" cy="5410200"/>
          </a:xfrm>
          <a:extLst>
            <a:ext uri="{909E8E84-426E-40DD-AFC4-6F175D3DCCD1}">
              <a14:hiddenFill xmlns:a14="http://schemas.microsoft.com/office/drawing/2010/main">
                <a:solidFill>
                  <a:srgbClr val="FFFFFF"/>
                </a:solidFill>
              </a14:hiddenFill>
            </a:ext>
          </a:extLst>
        </p:spPr>
      </p:pic>
      <p:sp>
        <p:nvSpPr>
          <p:cNvPr id="6" name="矩形 5"/>
          <p:cNvSpPr/>
          <p:nvPr/>
        </p:nvSpPr>
        <p:spPr>
          <a:xfrm>
            <a:off x="1843088" y="1641476"/>
            <a:ext cx="4038600" cy="2585323"/>
          </a:xfrm>
          <a:prstGeom prst="rect">
            <a:avLst/>
          </a:prstGeom>
        </p:spPr>
        <p:txBody>
          <a:bodyPr>
            <a:spAutoFit/>
          </a:bodyPr>
          <a:lstStyle/>
          <a:p>
            <a:pPr>
              <a:defRPr/>
            </a:pPr>
            <a:r>
              <a:rPr lang="en-US" altLang="zh-TW" dirty="0"/>
              <a:t>Morse code is a </a:t>
            </a:r>
            <a:r>
              <a:rPr lang="en-US" altLang="zh-TW" b="1" dirty="0">
                <a:solidFill>
                  <a:srgbClr val="FF0000"/>
                </a:solidFill>
                <a:effectLst>
                  <a:outerShdw blurRad="38100" dist="38100" dir="2700000" algn="tl">
                    <a:srgbClr val="000000">
                      <a:alpha val="43137"/>
                    </a:srgbClr>
                  </a:outerShdw>
                </a:effectLst>
              </a:rPr>
              <a:t>character encoding</a:t>
            </a:r>
            <a:r>
              <a:rPr lang="en-US" altLang="zh-TW" dirty="0"/>
              <a:t> scheme used in</a:t>
            </a:r>
            <a:r>
              <a:rPr lang="en-US" altLang="zh-TW" b="1" dirty="0">
                <a:solidFill>
                  <a:srgbClr val="00B050"/>
                </a:solidFill>
                <a:effectLst>
                  <a:outerShdw blurRad="38100" dist="38100" dir="2700000" algn="tl">
                    <a:srgbClr val="000000">
                      <a:alpha val="43137"/>
                    </a:srgbClr>
                  </a:outerShdw>
                </a:effectLst>
              </a:rPr>
              <a:t> telecommunication </a:t>
            </a:r>
            <a:r>
              <a:rPr lang="en-US" altLang="zh-TW" dirty="0"/>
              <a:t>that encodes text characters as standardized sequences of two different signal durations called dots and dashes or </a:t>
            </a:r>
            <a:r>
              <a:rPr lang="en-US" altLang="zh-TW" dirty="0" err="1"/>
              <a:t>dits</a:t>
            </a:r>
            <a:r>
              <a:rPr lang="en-US" altLang="zh-TW" dirty="0"/>
              <a:t> and dahs.</a:t>
            </a:r>
          </a:p>
          <a:p>
            <a:pPr>
              <a:defRPr/>
            </a:pPr>
            <a:endParaRPr lang="en-US" altLang="zh-TW" dirty="0"/>
          </a:p>
          <a:p>
            <a:pPr>
              <a:defRPr/>
            </a:pPr>
            <a:r>
              <a:rPr lang="en-US" altLang="zh-TW" dirty="0"/>
              <a:t>Morse code is named for Samuel F. B. Morse, an inventor of the telegraph.</a:t>
            </a:r>
          </a:p>
        </p:txBody>
      </p:sp>
      <p:sp>
        <p:nvSpPr>
          <p:cNvPr id="40965" name="矩形 6"/>
          <p:cNvSpPr>
            <a:spLocks noChangeArrowheads="1"/>
          </p:cNvSpPr>
          <p:nvPr/>
        </p:nvSpPr>
        <p:spPr bwMode="auto">
          <a:xfrm>
            <a:off x="1978025" y="5562600"/>
            <a:ext cx="3335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HOW IT WORKS: Morse Code</a:t>
            </a:r>
            <a:endParaRPr lang="zh-TW" altLang="en-US"/>
          </a:p>
        </p:txBody>
      </p:sp>
      <p:sp>
        <p:nvSpPr>
          <p:cNvPr id="40966" name="矩形 7"/>
          <p:cNvSpPr>
            <a:spLocks noChangeArrowheads="1"/>
          </p:cNvSpPr>
          <p:nvPr/>
        </p:nvSpPr>
        <p:spPr bwMode="auto">
          <a:xfrm>
            <a:off x="1978025" y="5956301"/>
            <a:ext cx="3517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https://www.youtube.com/watch?v=xsDk5_bktFo</a:t>
            </a:r>
            <a:endParaRPr lang="zh-TW" altLang="en-US" sz="1200"/>
          </a:p>
        </p:txBody>
      </p:sp>
      <p:sp>
        <p:nvSpPr>
          <p:cNvPr id="9" name="矩形 8"/>
          <p:cNvSpPr/>
          <p:nvPr/>
        </p:nvSpPr>
        <p:spPr>
          <a:xfrm>
            <a:off x="1990726" y="5099050"/>
            <a:ext cx="1946275" cy="369888"/>
          </a:xfrm>
          <a:prstGeom prst="rect">
            <a:avLst/>
          </a:prstGeom>
          <a:solidFill>
            <a:schemeClr val="accent5">
              <a:lumMod val="10000"/>
            </a:schemeClr>
          </a:solidFill>
        </p:spPr>
        <p:txBody>
          <a:bodyPr wrap="none">
            <a:spAutoFit/>
          </a:bodyPr>
          <a:lstStyle/>
          <a:p>
            <a:pPr>
              <a:defRPr/>
            </a:pPr>
            <a:r>
              <a:rPr lang="en-US" altLang="zh-TW" dirty="0" err="1">
                <a:solidFill>
                  <a:srgbClr val="FFFF00"/>
                </a:solidFill>
              </a:rPr>
              <a:t>Youtube</a:t>
            </a:r>
            <a:r>
              <a:rPr lang="zh-TW" altLang="en-US" dirty="0">
                <a:solidFill>
                  <a:srgbClr val="FFFF00"/>
                </a:solidFill>
              </a:rPr>
              <a:t>影片學習</a:t>
            </a:r>
            <a:endParaRPr lang="en-US" altLang="zh-TW" dirty="0">
              <a:solidFill>
                <a:srgbClr val="FFFF00"/>
              </a:solidFill>
            </a:endParaRPr>
          </a:p>
        </p:txBody>
      </p:sp>
      <p:sp>
        <p:nvSpPr>
          <p:cNvPr id="40968" name="矩形 9"/>
          <p:cNvSpPr>
            <a:spLocks noChangeArrowheads="1"/>
          </p:cNvSpPr>
          <p:nvPr/>
        </p:nvSpPr>
        <p:spPr bwMode="auto">
          <a:xfrm>
            <a:off x="1828800" y="1066801"/>
            <a:ext cx="403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Morse Code</a:t>
            </a:r>
            <a:r>
              <a:rPr lang="zh-TW" altLang="en-US" sz="2800"/>
              <a:t>  摩斯電碼</a:t>
            </a:r>
          </a:p>
        </p:txBody>
      </p:sp>
      <p:sp>
        <p:nvSpPr>
          <p:cNvPr id="40969" name="矩形 10"/>
          <p:cNvSpPr>
            <a:spLocks noChangeArrowheads="1"/>
          </p:cNvSpPr>
          <p:nvPr/>
        </p:nvSpPr>
        <p:spPr bwMode="auto">
          <a:xfrm>
            <a:off x="1828800" y="4579939"/>
            <a:ext cx="3867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600"/>
              <a:t>https://en.wikipedia.org/wiki/Morse_code</a:t>
            </a:r>
            <a:endParaRPr lang="zh-TW" altLang="en-US" sz="1600"/>
          </a:p>
        </p:txBody>
      </p:sp>
    </p:spTree>
    <p:extLst>
      <p:ext uri="{BB962C8B-B14F-4D97-AF65-F5344CB8AC3E}">
        <p14:creationId xmlns:p14="http://schemas.microsoft.com/office/powerpoint/2010/main" val="2889837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練習</a:t>
            </a:r>
            <a:r>
              <a:rPr lang="en-US" altLang="zh-TW" dirty="0" smtClean="0"/>
              <a:t>1: Morse encoding</a:t>
            </a:r>
            <a:endParaRPr lang="zh-TW" altLang="en-US" dirty="0"/>
          </a:p>
        </p:txBody>
      </p:sp>
      <p:sp>
        <p:nvSpPr>
          <p:cNvPr id="3" name="內容版面配置區 2"/>
          <p:cNvSpPr>
            <a:spLocks noGrp="1"/>
          </p:cNvSpPr>
          <p:nvPr>
            <p:ph sz="half" idx="1"/>
          </p:nvPr>
        </p:nvSpPr>
        <p:spPr>
          <a:xfrm>
            <a:off x="1939925" y="2981325"/>
            <a:ext cx="4114800" cy="1295400"/>
          </a:xfrm>
        </p:spPr>
        <p:txBody>
          <a:bodyPr/>
          <a:lstStyle/>
          <a:p>
            <a:pPr marL="0" indent="0">
              <a:buNone/>
              <a:defRPr/>
            </a:pPr>
            <a:r>
              <a:rPr lang="en-US" altLang="zh-TW" sz="7200" dirty="0"/>
              <a:t>I love you</a:t>
            </a:r>
            <a:endParaRPr lang="zh-TW" altLang="en-US" sz="7200" dirty="0"/>
          </a:p>
        </p:txBody>
      </p:sp>
      <p:pic>
        <p:nvPicPr>
          <p:cNvPr id="5" name="內容版面配置區 4"/>
          <p:cNvPicPr>
            <a:picLocks noGrp="1" noChangeAspect="1"/>
          </p:cNvPicPr>
          <p:nvPr>
            <p:ph sz="half" idx="2"/>
          </p:nvPr>
        </p:nvPicPr>
        <p:blipFill>
          <a:blip r:embed="rId2"/>
          <a:stretch>
            <a:fillRect/>
          </a:stretch>
        </p:blipFill>
        <p:spPr>
          <a:xfrm>
            <a:off x="6403976" y="1066801"/>
            <a:ext cx="3806825" cy="5211763"/>
          </a:xfrm>
        </p:spPr>
      </p:pic>
      <p:sp>
        <p:nvSpPr>
          <p:cNvPr id="41989" name="矩形 6"/>
          <p:cNvSpPr>
            <a:spLocks noChangeArrowheads="1"/>
          </p:cNvSpPr>
          <p:nvPr/>
        </p:nvSpPr>
        <p:spPr bwMode="auto">
          <a:xfrm>
            <a:off x="1912938" y="2295526"/>
            <a:ext cx="418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800"/>
              <a:t>完成底下</a:t>
            </a:r>
            <a:r>
              <a:rPr lang="en-US" altLang="zh-TW" sz="2800"/>
              <a:t>Morse encoding</a:t>
            </a:r>
            <a:endParaRPr lang="zh-TW" altLang="en-US" sz="2800"/>
          </a:p>
        </p:txBody>
      </p:sp>
    </p:spTree>
    <p:extLst>
      <p:ext uri="{BB962C8B-B14F-4D97-AF65-F5344CB8AC3E}">
        <p14:creationId xmlns:p14="http://schemas.microsoft.com/office/powerpoint/2010/main" val="2753436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練習</a:t>
            </a:r>
            <a:r>
              <a:rPr lang="en-US" altLang="zh-TW" dirty="0" smtClean="0"/>
              <a:t>1: Morse encoding</a:t>
            </a:r>
            <a:endParaRPr lang="zh-TW" altLang="en-US" dirty="0"/>
          </a:p>
        </p:txBody>
      </p:sp>
      <p:sp>
        <p:nvSpPr>
          <p:cNvPr id="3" name="內容版面配置區 2"/>
          <p:cNvSpPr>
            <a:spLocks noGrp="1"/>
          </p:cNvSpPr>
          <p:nvPr>
            <p:ph sz="half" idx="1"/>
          </p:nvPr>
        </p:nvSpPr>
        <p:spPr>
          <a:xfrm>
            <a:off x="1828801" y="2286000"/>
            <a:ext cx="4727575" cy="1219200"/>
          </a:xfrm>
        </p:spPr>
        <p:txBody>
          <a:bodyPr/>
          <a:lstStyle/>
          <a:p>
            <a:pPr marL="0" indent="0">
              <a:buNone/>
              <a:defRPr/>
            </a:pPr>
            <a:r>
              <a:rPr lang="en-US" altLang="zh-TW" sz="8000" b="1" dirty="0">
                <a:solidFill>
                  <a:srgbClr val="FF0000"/>
                </a:solidFill>
                <a:effectLst>
                  <a:outerShdw blurRad="38100" dist="38100" dir="2700000" algn="tl">
                    <a:srgbClr val="000000">
                      <a:alpha val="43137"/>
                    </a:srgbClr>
                  </a:outerShdw>
                </a:effectLst>
              </a:rPr>
              <a:t>I</a:t>
            </a:r>
            <a:r>
              <a:rPr lang="en-US" altLang="zh-TW" sz="8000" dirty="0"/>
              <a:t> </a:t>
            </a:r>
            <a:r>
              <a:rPr lang="en-US" altLang="zh-TW" sz="8000" dirty="0">
                <a:solidFill>
                  <a:srgbClr val="00B050"/>
                </a:solidFill>
              </a:rPr>
              <a:t>l</a:t>
            </a:r>
            <a:r>
              <a:rPr lang="en-US" altLang="zh-TW" sz="8000" dirty="0">
                <a:solidFill>
                  <a:srgbClr val="0066CC"/>
                </a:solidFill>
              </a:rPr>
              <a:t>o</a:t>
            </a:r>
            <a:r>
              <a:rPr lang="en-US" altLang="zh-TW" sz="8000" b="1" dirty="0">
                <a:solidFill>
                  <a:srgbClr val="C00000"/>
                </a:solidFill>
                <a:effectLst>
                  <a:outerShdw blurRad="38100" dist="38100" dir="2700000" algn="tl">
                    <a:srgbClr val="000000">
                      <a:alpha val="43137"/>
                    </a:srgbClr>
                  </a:outerShdw>
                </a:effectLst>
              </a:rPr>
              <a:t>v</a:t>
            </a:r>
            <a:r>
              <a:rPr lang="en-US" altLang="zh-TW" sz="8000" b="1" dirty="0">
                <a:solidFill>
                  <a:srgbClr val="002060"/>
                </a:solidFill>
                <a:effectLst>
                  <a:outerShdw blurRad="38100" dist="38100" dir="2700000" algn="tl">
                    <a:srgbClr val="000000">
                      <a:alpha val="43137"/>
                    </a:srgbClr>
                  </a:outerShdw>
                </a:effectLst>
              </a:rPr>
              <a:t>e</a:t>
            </a:r>
            <a:r>
              <a:rPr lang="en-US" altLang="zh-TW" sz="8000" dirty="0"/>
              <a:t> you</a:t>
            </a:r>
            <a:endParaRPr lang="zh-TW" altLang="en-US" sz="8000" dirty="0"/>
          </a:p>
        </p:txBody>
      </p:sp>
      <p:pic>
        <p:nvPicPr>
          <p:cNvPr id="5" name="內容版面配置區 4"/>
          <p:cNvPicPr>
            <a:picLocks noGrp="1" noChangeAspect="1"/>
          </p:cNvPicPr>
          <p:nvPr>
            <p:ph sz="half" idx="2"/>
          </p:nvPr>
        </p:nvPicPr>
        <p:blipFill>
          <a:blip r:embed="rId2"/>
          <a:stretch>
            <a:fillRect/>
          </a:stretch>
        </p:blipFill>
        <p:spPr>
          <a:xfrm>
            <a:off x="6403976" y="1066801"/>
            <a:ext cx="3806825" cy="5211763"/>
          </a:xfrm>
        </p:spPr>
      </p:pic>
      <p:sp>
        <p:nvSpPr>
          <p:cNvPr id="6" name="矩形 5"/>
          <p:cNvSpPr/>
          <p:nvPr/>
        </p:nvSpPr>
        <p:spPr>
          <a:xfrm>
            <a:off x="1787526" y="3938589"/>
            <a:ext cx="4132863" cy="584775"/>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spTree>
    <p:extLst>
      <p:ext uri="{BB962C8B-B14F-4D97-AF65-F5344CB8AC3E}">
        <p14:creationId xmlns:p14="http://schemas.microsoft.com/office/powerpoint/2010/main" val="29265226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解讀無字天書</a:t>
            </a:r>
            <a:endParaRPr lang="zh-TW" altLang="en-US" dirty="0"/>
          </a:p>
        </p:txBody>
      </p:sp>
      <p:sp>
        <p:nvSpPr>
          <p:cNvPr id="3" name="內容版面配置區 2"/>
          <p:cNvSpPr>
            <a:spLocks noGrp="1"/>
          </p:cNvSpPr>
          <p:nvPr>
            <p:ph idx="1"/>
          </p:nvPr>
        </p:nvSpPr>
        <p:spPr>
          <a:xfrm>
            <a:off x="1981200" y="1524000"/>
            <a:ext cx="8534400" cy="4343400"/>
          </a:xfrm>
        </p:spPr>
        <p:txBody>
          <a:bodyPr/>
          <a:lstStyle/>
          <a:p>
            <a:pPr marL="0" indent="0">
              <a:buNone/>
              <a:defRPr/>
            </a:pPr>
            <a:r>
              <a:rPr lang="en-US" altLang="zh-TW" sz="1600" b="1" dirty="0">
                <a:effectLst>
                  <a:outerShdw blurRad="38100" dist="38100" dir="2700000" algn="tl">
                    <a:srgbClr val="000000">
                      <a:alpha val="43137"/>
                    </a:srgbClr>
                  </a:outerShdw>
                </a:effectLst>
              </a:rPr>
              <a: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a:t>
            </a:r>
            <a:endParaRPr lang="zh-TW" altLang="en-US"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989537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t>Morse </a:t>
            </a:r>
            <a:r>
              <a:rPr lang="en-US" altLang="zh-TW" dirty="0"/>
              <a:t>encoding</a:t>
            </a:r>
            <a:endParaRPr lang="zh-TW" altLang="en-US" dirty="0"/>
          </a:p>
        </p:txBody>
      </p:sp>
      <p:sp>
        <p:nvSpPr>
          <p:cNvPr id="45059" name="矩形 3"/>
          <p:cNvSpPr>
            <a:spLocks noChangeArrowheads="1"/>
          </p:cNvSpPr>
          <p:nvPr/>
        </p:nvSpPr>
        <p:spPr bwMode="auto">
          <a:xfrm>
            <a:off x="1960564" y="6096001"/>
            <a:ext cx="5030787"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Morse Code Translator</a:t>
            </a:r>
          </a:p>
          <a:p>
            <a:r>
              <a:rPr lang="en-US" altLang="zh-TW"/>
              <a:t>https://morsecode.scphillips.com/translator.html</a:t>
            </a:r>
            <a:endParaRPr lang="zh-TW" altLang="en-US"/>
          </a:p>
        </p:txBody>
      </p:sp>
      <p:pic>
        <p:nvPicPr>
          <p:cNvPr id="5" name="內容版面配置區 4"/>
          <p:cNvPicPr>
            <a:picLocks noGrp="1" noChangeAspect="1"/>
          </p:cNvPicPr>
          <p:nvPr>
            <p:ph sz="half" idx="4294967295"/>
          </p:nvPr>
        </p:nvPicPr>
        <p:blipFill>
          <a:blip r:embed="rId2"/>
          <a:stretch>
            <a:fillRect/>
          </a:stretch>
        </p:blipFill>
        <p:spPr>
          <a:xfrm>
            <a:off x="6403976" y="1066801"/>
            <a:ext cx="3806825" cy="5211763"/>
          </a:xfrm>
        </p:spPr>
      </p:pic>
      <p:sp>
        <p:nvSpPr>
          <p:cNvPr id="45061" name="矩形 5"/>
          <p:cNvSpPr>
            <a:spLocks noChangeArrowheads="1"/>
          </p:cNvSpPr>
          <p:nvPr/>
        </p:nvSpPr>
        <p:spPr bwMode="auto">
          <a:xfrm>
            <a:off x="1831975" y="1571626"/>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The Waste Land</a:t>
            </a:r>
            <a:r>
              <a:rPr lang="zh-TW" altLang="en-US"/>
              <a:t>  </a:t>
            </a:r>
            <a:endParaRPr lang="en-US" altLang="zh-TW"/>
          </a:p>
          <a:p>
            <a:r>
              <a:rPr lang="en-US" altLang="zh-TW"/>
              <a:t>BY T. S. ELIOT</a:t>
            </a:r>
          </a:p>
          <a:p>
            <a:r>
              <a:rPr lang="en-US" altLang="zh-TW"/>
              <a:t>              I. The Burial of the Dead</a:t>
            </a:r>
          </a:p>
          <a:p>
            <a:endParaRPr lang="en-US" altLang="zh-TW"/>
          </a:p>
          <a:p>
            <a:r>
              <a:rPr lang="en-US" altLang="zh-TW" sz="1200"/>
              <a:t>  April is the cruellest month, breeding</a:t>
            </a:r>
          </a:p>
          <a:p>
            <a:r>
              <a:rPr lang="en-US" altLang="zh-TW" sz="1200"/>
              <a:t>Lilacs out of the dead land, mixing</a:t>
            </a:r>
          </a:p>
          <a:p>
            <a:r>
              <a:rPr lang="en-US" altLang="zh-TW" sz="1200"/>
              <a:t>Memory and desire, stirring</a:t>
            </a:r>
          </a:p>
          <a:p>
            <a:r>
              <a:rPr lang="en-US" altLang="zh-TW" sz="1200"/>
              <a:t>Dull roots with spring rain.</a:t>
            </a:r>
          </a:p>
          <a:p>
            <a:r>
              <a:rPr lang="en-US" altLang="zh-TW" sz="1200"/>
              <a:t>Winter kept us warm, covering</a:t>
            </a:r>
          </a:p>
          <a:p>
            <a:r>
              <a:rPr lang="en-US" altLang="zh-TW" sz="1200"/>
              <a:t>Earth in forgetful snow, feeding</a:t>
            </a:r>
          </a:p>
          <a:p>
            <a:r>
              <a:rPr lang="en-US" altLang="zh-TW" sz="1200"/>
              <a:t>A little life with dried tubers.</a:t>
            </a:r>
          </a:p>
          <a:p>
            <a:r>
              <a:rPr lang="en-US" altLang="zh-TW" sz="1200"/>
              <a:t>Summer surprised us, coming over the Starnbergersee</a:t>
            </a:r>
          </a:p>
          <a:p>
            <a:r>
              <a:rPr lang="en-US" altLang="zh-TW" sz="1200"/>
              <a:t>With a shower of rain; we stopped in the colonnade,</a:t>
            </a:r>
          </a:p>
          <a:p>
            <a:r>
              <a:rPr lang="en-US" altLang="zh-TW" sz="1200"/>
              <a:t>And went on in sunlight, into the Hofgarten,</a:t>
            </a:r>
          </a:p>
          <a:p>
            <a:r>
              <a:rPr lang="en-US" altLang="zh-TW" sz="1200"/>
              <a:t>And drank coffee, and talked for an hour.</a:t>
            </a:r>
          </a:p>
          <a:p>
            <a:r>
              <a:rPr lang="en-US" altLang="zh-TW" sz="1200"/>
              <a:t>Bin gar keine Russin, stamm’ aus Litauen, echt deutsch.</a:t>
            </a:r>
          </a:p>
          <a:p>
            <a:r>
              <a:rPr lang="en-US" altLang="zh-TW" sz="1200"/>
              <a:t>And when we were children, staying at the arch-duke’s,</a:t>
            </a:r>
          </a:p>
          <a:p>
            <a:r>
              <a:rPr lang="en-US" altLang="zh-TW" sz="1200"/>
              <a:t>My cousin’s, he took me out on a sled,</a:t>
            </a:r>
          </a:p>
          <a:p>
            <a:r>
              <a:rPr lang="en-US" altLang="zh-TW" sz="1200"/>
              <a:t>And I was frightened. He said, Marie,</a:t>
            </a:r>
          </a:p>
          <a:p>
            <a:r>
              <a:rPr lang="en-US" altLang="zh-TW" sz="1200"/>
              <a:t>Marie, hold on tight. And down we went.</a:t>
            </a:r>
          </a:p>
          <a:p>
            <a:r>
              <a:rPr lang="en-US" altLang="zh-TW" sz="1200"/>
              <a:t>In the mountains, there you feel free.</a:t>
            </a:r>
          </a:p>
          <a:p>
            <a:r>
              <a:rPr lang="en-US" altLang="zh-TW" sz="1200"/>
              <a:t>I read, much of the night, and go south in the winter.</a:t>
            </a:r>
            <a:endParaRPr lang="zh-TW" altLang="en-US" sz="1200"/>
          </a:p>
        </p:txBody>
      </p:sp>
      <p:sp>
        <p:nvSpPr>
          <p:cNvPr id="45062" name="矩形 6"/>
          <p:cNvSpPr>
            <a:spLocks noChangeArrowheads="1"/>
          </p:cNvSpPr>
          <p:nvPr/>
        </p:nvSpPr>
        <p:spPr bwMode="auto">
          <a:xfrm>
            <a:off x="5230813" y="1474789"/>
            <a:ext cx="1173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a:t>
            </a:r>
            <a:r>
              <a:rPr lang="zh-TW" altLang="en-US"/>
              <a:t>荒原</a:t>
            </a:r>
            <a:r>
              <a:rPr lang="en-US" altLang="zh-TW"/>
              <a:t>》</a:t>
            </a:r>
            <a:r>
              <a:rPr lang="zh-TW" altLang="en-US"/>
              <a:t> </a:t>
            </a:r>
          </a:p>
        </p:txBody>
      </p:sp>
      <p:sp>
        <p:nvSpPr>
          <p:cNvPr id="45063" name="矩形 7"/>
          <p:cNvSpPr>
            <a:spLocks noChangeArrowheads="1"/>
          </p:cNvSpPr>
          <p:nvPr/>
        </p:nvSpPr>
        <p:spPr bwMode="auto">
          <a:xfrm>
            <a:off x="1820863" y="1108076"/>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https://www.poetryfoundation.org/poems/47311/the-waste-land</a:t>
            </a:r>
            <a:endParaRPr lang="zh-TW" altLang="en-US" sz="1200"/>
          </a:p>
        </p:txBody>
      </p:sp>
    </p:spTree>
    <p:extLst>
      <p:ext uri="{BB962C8B-B14F-4D97-AF65-F5344CB8AC3E}">
        <p14:creationId xmlns:p14="http://schemas.microsoft.com/office/powerpoint/2010/main" val="1580468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00233" y="180975"/>
            <a:ext cx="9963150" cy="6677025"/>
          </a:xfrm>
          <a:prstGeom prst="rect">
            <a:avLst/>
          </a:prstGeom>
        </p:spPr>
      </p:pic>
      <p:sp>
        <p:nvSpPr>
          <p:cNvPr id="6" name="文字方塊 5"/>
          <p:cNvSpPr txBox="1"/>
          <p:nvPr/>
        </p:nvSpPr>
        <p:spPr>
          <a:xfrm>
            <a:off x="7089732" y="4067172"/>
            <a:ext cx="3031298" cy="769441"/>
          </a:xfrm>
          <a:prstGeom prst="rect">
            <a:avLst/>
          </a:prstGeom>
          <a:noFill/>
        </p:spPr>
        <p:txBody>
          <a:bodyPr wrap="square" rtlCol="0">
            <a:spAutoFit/>
          </a:bodyPr>
          <a:lstStyle/>
          <a:p>
            <a:r>
              <a:rPr lang="en-US" altLang="zh-TW" sz="4400" b="1" dirty="0" smtClean="0">
                <a:solidFill>
                  <a:srgbClr val="FF0000"/>
                </a:solidFill>
              </a:rPr>
              <a:t>Morse code</a:t>
            </a:r>
            <a:endParaRPr lang="zh-TW" altLang="en-US" b="1" dirty="0">
              <a:solidFill>
                <a:srgbClr val="FF0000"/>
              </a:solidFill>
            </a:endParaRPr>
          </a:p>
        </p:txBody>
      </p:sp>
    </p:spTree>
    <p:extLst>
      <p:ext uri="{BB962C8B-B14F-4D97-AF65-F5344CB8AC3E}">
        <p14:creationId xmlns:p14="http://schemas.microsoft.com/office/powerpoint/2010/main" val="3666789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629025" y="900112"/>
            <a:ext cx="4933950" cy="5057775"/>
          </a:xfrm>
          <a:prstGeom prst="rect">
            <a:avLst/>
          </a:prstGeom>
        </p:spPr>
      </p:pic>
    </p:spTree>
    <p:extLst>
      <p:ext uri="{BB962C8B-B14F-4D97-AF65-F5344CB8AC3E}">
        <p14:creationId xmlns:p14="http://schemas.microsoft.com/office/powerpoint/2010/main" val="232105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lstStyle/>
          <a:p>
            <a:r>
              <a:rPr lang="zh-TW" altLang="en-US" dirty="0" smtClean="0"/>
              <a:t>使用</a:t>
            </a:r>
            <a:r>
              <a:rPr lang="en-US" altLang="zh-TW" dirty="0" smtClean="0"/>
              <a:t>Python</a:t>
            </a:r>
            <a:r>
              <a:rPr lang="zh-TW" altLang="en-US" dirty="0" smtClean="0"/>
              <a:t>解決編碼問題</a:t>
            </a:r>
          </a:p>
          <a:p>
            <a:r>
              <a:rPr lang="zh-TW" altLang="en-US" dirty="0" smtClean="0"/>
              <a:t>使用</a:t>
            </a:r>
            <a:r>
              <a:rPr lang="en-US" altLang="zh-TW" dirty="0" smtClean="0"/>
              <a:t>Python</a:t>
            </a:r>
            <a:r>
              <a:rPr lang="zh-TW" altLang="en-US" dirty="0" smtClean="0"/>
              <a:t>解決古典密碼學</a:t>
            </a:r>
            <a:r>
              <a:rPr lang="zh-TW" altLang="en-US" dirty="0" smtClean="0"/>
              <a:t>問題</a:t>
            </a:r>
            <a:endParaRPr lang="zh-TW" altLang="en-US" dirty="0" smtClean="0"/>
          </a:p>
        </p:txBody>
      </p:sp>
    </p:spTree>
    <p:extLst>
      <p:ext uri="{BB962C8B-B14F-4D97-AF65-F5344CB8AC3E}">
        <p14:creationId xmlns:p14="http://schemas.microsoft.com/office/powerpoint/2010/main" val="2656557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t>Base16[</a:t>
            </a:r>
            <a:r>
              <a:rPr lang="zh-TW" altLang="en-US" dirty="0" smtClean="0"/>
              <a:t>十六進位 </a:t>
            </a:r>
            <a:r>
              <a:rPr lang="en-US" altLang="zh-TW" dirty="0"/>
              <a:t>Hexadecimal]</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904283" y="1480344"/>
            <a:ext cx="3668713" cy="5105400"/>
          </a:xfrm>
        </p:spPr>
      </p:pic>
      <p:sp>
        <p:nvSpPr>
          <p:cNvPr id="47108" name="矩形 4"/>
          <p:cNvSpPr>
            <a:spLocks noChangeArrowheads="1"/>
          </p:cNvSpPr>
          <p:nvPr/>
        </p:nvSpPr>
        <p:spPr bwMode="auto">
          <a:xfrm>
            <a:off x="6019801" y="1295400"/>
            <a:ext cx="4391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https://en.wikipedia.org/wiki/Hexadecimal</a:t>
            </a:r>
            <a:endParaRPr lang="zh-TW" altLang="en-US"/>
          </a:p>
        </p:txBody>
      </p:sp>
    </p:spTree>
    <p:extLst>
      <p:ext uri="{BB962C8B-B14F-4D97-AF65-F5344CB8AC3E}">
        <p14:creationId xmlns:p14="http://schemas.microsoft.com/office/powerpoint/2010/main" val="3896087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83230"/>
          </a:xfrm>
        </p:spPr>
        <p:txBody>
          <a:bodyPr/>
          <a:lstStyle/>
          <a:p>
            <a:pPr>
              <a:defRPr/>
            </a:pPr>
            <a:r>
              <a:rPr lang="en-US" altLang="zh-TW" sz="3200" dirty="0"/>
              <a:t>BASE64</a:t>
            </a:r>
            <a:r>
              <a:rPr lang="zh-TW" altLang="en-US" sz="3200" dirty="0"/>
              <a:t>編碼</a:t>
            </a:r>
            <a:r>
              <a:rPr lang="en-US" altLang="zh-TW" sz="3200" dirty="0"/>
              <a:t>(encoding)</a:t>
            </a:r>
            <a:r>
              <a:rPr lang="zh-TW" altLang="en-US" sz="3200" dirty="0"/>
              <a:t>與解碼</a:t>
            </a:r>
            <a:r>
              <a:rPr lang="en-US" altLang="zh-TW" sz="3200" dirty="0"/>
              <a:t>(decoding)</a:t>
            </a:r>
            <a:endParaRPr lang="zh-TW" altLang="en-US" sz="3200" dirty="0"/>
          </a:p>
        </p:txBody>
      </p:sp>
      <p:pic>
        <p:nvPicPr>
          <p:cNvPr id="5" name="內容版面配置區 4"/>
          <p:cNvPicPr>
            <a:picLocks noGrp="1" noChangeAspect="1"/>
          </p:cNvPicPr>
          <p:nvPr>
            <p:ph idx="1"/>
          </p:nvPr>
        </p:nvPicPr>
        <p:blipFill rotWithShape="1">
          <a:blip r:embed="rId2"/>
          <a:srcRect l="14329" t="12455" r="51321" b="7317"/>
          <a:stretch/>
        </p:blipFill>
        <p:spPr>
          <a:xfrm>
            <a:off x="6324600" y="992188"/>
            <a:ext cx="4191000" cy="5302250"/>
          </a:xfrm>
        </p:spPr>
      </p:pic>
      <p:sp>
        <p:nvSpPr>
          <p:cNvPr id="48132" name="矩形 3"/>
          <p:cNvSpPr>
            <a:spLocks noChangeArrowheads="1"/>
          </p:cNvSpPr>
          <p:nvPr/>
        </p:nvSpPr>
        <p:spPr bwMode="auto">
          <a:xfrm>
            <a:off x="1790701" y="1060450"/>
            <a:ext cx="3838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https://en.wikipedia.org/wiki/Base64</a:t>
            </a:r>
            <a:endParaRPr lang="zh-TW" altLang="en-US"/>
          </a:p>
        </p:txBody>
      </p:sp>
      <p:sp>
        <p:nvSpPr>
          <p:cNvPr id="6" name="矩形 5"/>
          <p:cNvSpPr/>
          <p:nvPr/>
        </p:nvSpPr>
        <p:spPr>
          <a:xfrm>
            <a:off x="1790700" y="1576388"/>
            <a:ext cx="4205288" cy="3416320"/>
          </a:xfrm>
          <a:prstGeom prst="rect">
            <a:avLst/>
          </a:prstGeom>
        </p:spPr>
        <p:txBody>
          <a:bodyPr>
            <a:spAutoFit/>
          </a:bodyPr>
          <a:lstStyle/>
          <a:p>
            <a:pPr>
              <a:defRPr/>
            </a:pPr>
            <a:r>
              <a:rPr lang="en-US" altLang="zh-TW" dirty="0"/>
              <a:t>Base64 is a group of similar </a:t>
            </a:r>
            <a:r>
              <a:rPr lang="en-US" altLang="zh-TW" b="1" dirty="0">
                <a:solidFill>
                  <a:srgbClr val="FF0000"/>
                </a:solidFill>
                <a:effectLst>
                  <a:outerShdw blurRad="38100" dist="38100" dir="2700000" algn="tl">
                    <a:srgbClr val="000000">
                      <a:alpha val="43137"/>
                    </a:srgbClr>
                  </a:outerShdw>
                </a:effectLst>
              </a:rPr>
              <a:t>binary-to-text encoding schemes </a:t>
            </a:r>
            <a:r>
              <a:rPr lang="en-US" altLang="zh-TW" dirty="0"/>
              <a:t>that represent binary data in an ASCII string format by translating it into a radix-64 representation. </a:t>
            </a:r>
          </a:p>
          <a:p>
            <a:pPr>
              <a:defRPr/>
            </a:pPr>
            <a:endParaRPr lang="en-US" altLang="zh-TW" dirty="0"/>
          </a:p>
          <a:p>
            <a:pPr>
              <a:defRPr/>
            </a:pPr>
            <a:r>
              <a:rPr lang="en-US" altLang="zh-TW" dirty="0"/>
              <a:t>The term Base64 originates from a specific MIME content transfer encoding. </a:t>
            </a:r>
          </a:p>
          <a:p>
            <a:pPr>
              <a:defRPr/>
            </a:pPr>
            <a:endParaRPr lang="en-US" altLang="zh-TW" dirty="0"/>
          </a:p>
          <a:p>
            <a:pPr>
              <a:defRPr/>
            </a:pPr>
            <a:r>
              <a:rPr lang="en-US" altLang="zh-TW" dirty="0"/>
              <a:t>Each Base64 digit represents exactly 6 bits of data. Three 8-bit bytes (i.e., a total of 24 bits) can therefore be represented by four 6-bit Base64 digits.</a:t>
            </a:r>
            <a:endParaRPr lang="zh-TW" altLang="en-US" dirty="0"/>
          </a:p>
        </p:txBody>
      </p:sp>
      <p:sp>
        <p:nvSpPr>
          <p:cNvPr id="7" name="矩形 6"/>
          <p:cNvSpPr/>
          <p:nvPr/>
        </p:nvSpPr>
        <p:spPr>
          <a:xfrm>
            <a:off x="1790700" y="5668963"/>
            <a:ext cx="4572000" cy="646112"/>
          </a:xfrm>
          <a:prstGeom prst="rect">
            <a:avLst/>
          </a:prstGeom>
          <a:solidFill>
            <a:srgbClr val="FFFF00"/>
          </a:solidFill>
        </p:spPr>
        <p:txBody>
          <a:bodyPr>
            <a:spAutoFit/>
          </a:bodyPr>
          <a:lstStyle/>
          <a:p>
            <a:pPr>
              <a:defRPr/>
            </a:pPr>
            <a:r>
              <a:rPr lang="en-US" altLang="zh-TW" b="1" dirty="0">
                <a:effectLst>
                  <a:outerShdw blurRad="38100" dist="38100" dir="2700000" algn="tl">
                    <a:srgbClr val="000000">
                      <a:alpha val="43137"/>
                    </a:srgbClr>
                  </a:outerShdw>
                </a:effectLst>
              </a:rPr>
              <a:t>MIME  </a:t>
            </a:r>
            <a:r>
              <a:rPr lang="zh-TW" altLang="en-US" b="1" dirty="0">
                <a:effectLst>
                  <a:outerShdw blurRad="38100" dist="38100" dir="2700000" algn="tl">
                    <a:srgbClr val="000000">
                      <a:alpha val="43137"/>
                    </a:srgbClr>
                  </a:outerShdw>
                </a:effectLst>
              </a:rPr>
              <a:t>多用途網際網路郵件擴展</a:t>
            </a:r>
            <a:r>
              <a:rPr lang="en-US" altLang="zh-TW" b="1" dirty="0">
                <a:effectLst>
                  <a:outerShdw blurRad="38100" dist="38100" dir="2700000" algn="tl">
                    <a:srgbClr val="000000">
                      <a:alpha val="43137"/>
                    </a:srgbClr>
                  </a:outerShdw>
                </a:effectLst>
              </a:rPr>
              <a:t>(Multipurpose Internet Mail Extensions)</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606078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使用線上工具學習</a:t>
            </a:r>
            <a:r>
              <a:rPr lang="en-US" altLang="zh-TW" dirty="0" smtClean="0"/>
              <a:t>base 64</a:t>
            </a:r>
            <a:endParaRPr lang="zh-TW" altLang="en-US" dirty="0"/>
          </a:p>
        </p:txBody>
      </p:sp>
      <p:sp>
        <p:nvSpPr>
          <p:cNvPr id="49155" name="矩形 3"/>
          <p:cNvSpPr>
            <a:spLocks noChangeArrowheads="1"/>
          </p:cNvSpPr>
          <p:nvPr/>
        </p:nvSpPr>
        <p:spPr bwMode="auto">
          <a:xfrm>
            <a:off x="3048000" y="1447800"/>
            <a:ext cx="596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200"/>
              <a:t>Base64 encoder/decoder online</a:t>
            </a:r>
            <a:endParaRPr lang="zh-TW" altLang="en-US" sz="3200"/>
          </a:p>
        </p:txBody>
      </p:sp>
      <p:sp>
        <p:nvSpPr>
          <p:cNvPr id="49156" name="矩形 4"/>
          <p:cNvSpPr>
            <a:spLocks noChangeArrowheads="1"/>
          </p:cNvSpPr>
          <p:nvPr/>
        </p:nvSpPr>
        <p:spPr bwMode="auto">
          <a:xfrm>
            <a:off x="3054350" y="2133600"/>
            <a:ext cx="579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http://www.utilities-online.info/base64/#.XA6ZX9szaUk</a:t>
            </a:r>
            <a:endParaRPr lang="zh-TW" altLang="en-US"/>
          </a:p>
        </p:txBody>
      </p:sp>
      <p:pic>
        <p:nvPicPr>
          <p:cNvPr id="49157" name="圖片 5"/>
          <p:cNvPicPr>
            <a:picLocks noChangeAspect="1"/>
          </p:cNvPicPr>
          <p:nvPr/>
        </p:nvPicPr>
        <p:blipFill>
          <a:blip r:embed="rId2">
            <a:extLst>
              <a:ext uri="{28A0092B-C50C-407E-A947-70E740481C1C}">
                <a14:useLocalDpi xmlns:a14="http://schemas.microsoft.com/office/drawing/2010/main" val="0"/>
              </a:ext>
            </a:extLst>
          </a:blip>
          <a:srcRect r="31914"/>
          <a:stretch>
            <a:fillRect/>
          </a:stretch>
        </p:blipFill>
        <p:spPr bwMode="auto">
          <a:xfrm>
            <a:off x="2352675" y="2641600"/>
            <a:ext cx="73596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5967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501041" y="0"/>
            <a:ext cx="9417289" cy="6907251"/>
          </a:xfrm>
          <a:prstGeom prst="rect">
            <a:avLst/>
          </a:prstGeom>
        </p:spPr>
      </p:pic>
      <p:sp>
        <p:nvSpPr>
          <p:cNvPr id="6" name="文字方塊 5"/>
          <p:cNvSpPr txBox="1"/>
          <p:nvPr/>
        </p:nvSpPr>
        <p:spPr>
          <a:xfrm>
            <a:off x="7653403" y="3077616"/>
            <a:ext cx="2091846" cy="769441"/>
          </a:xfrm>
          <a:prstGeom prst="rect">
            <a:avLst/>
          </a:prstGeom>
          <a:noFill/>
        </p:spPr>
        <p:txBody>
          <a:bodyPr wrap="square" rtlCol="0">
            <a:spAutoFit/>
          </a:bodyPr>
          <a:lstStyle/>
          <a:p>
            <a:r>
              <a:rPr lang="en-US" altLang="zh-TW" sz="4400" b="1" dirty="0" smtClean="0">
                <a:solidFill>
                  <a:srgbClr val="FF0000"/>
                </a:solidFill>
              </a:rPr>
              <a:t>Base64</a:t>
            </a:r>
            <a:endParaRPr lang="zh-TW" altLang="en-US" b="1" dirty="0">
              <a:solidFill>
                <a:srgbClr val="FF0000"/>
              </a:solidFill>
            </a:endParaRPr>
          </a:p>
        </p:txBody>
      </p:sp>
    </p:spTree>
    <p:extLst>
      <p:ext uri="{BB962C8B-B14F-4D97-AF65-F5344CB8AC3E}">
        <p14:creationId xmlns:p14="http://schemas.microsoft.com/office/powerpoint/2010/main" val="546812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643312" y="1090612"/>
            <a:ext cx="4905375" cy="4676775"/>
          </a:xfrm>
          <a:prstGeom prst="rect">
            <a:avLst/>
          </a:prstGeom>
        </p:spPr>
      </p:pic>
    </p:spTree>
    <p:extLst>
      <p:ext uri="{BB962C8B-B14F-4D97-AF65-F5344CB8AC3E}">
        <p14:creationId xmlns:p14="http://schemas.microsoft.com/office/powerpoint/2010/main" val="2913722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1715" y="3490825"/>
            <a:ext cx="11454482" cy="707886"/>
          </a:xfrm>
          <a:prstGeom prst="rect">
            <a:avLst/>
          </a:prstGeom>
          <a:solidFill>
            <a:schemeClr val="accent3">
              <a:lumMod val="75000"/>
            </a:schemeClr>
          </a:solidFill>
        </p:spPr>
        <p:txBody>
          <a:bodyPr wrap="none">
            <a:spAutoFit/>
          </a:bodyPr>
          <a:lstStyle/>
          <a:p>
            <a:r>
              <a:rPr lang="zh-TW" altLang="en-US" sz="4000" dirty="0" smtClean="0">
                <a:solidFill>
                  <a:schemeClr val="bg1"/>
                </a:solidFill>
              </a:rPr>
              <a:t>使用</a:t>
            </a:r>
            <a:r>
              <a:rPr lang="en-US" altLang="zh-TW" sz="4000" dirty="0" smtClean="0">
                <a:solidFill>
                  <a:schemeClr val="bg1"/>
                </a:solidFill>
              </a:rPr>
              <a:t>Python</a:t>
            </a:r>
            <a:r>
              <a:rPr lang="zh-TW" altLang="en-US" sz="4000" dirty="0" smtClean="0">
                <a:solidFill>
                  <a:schemeClr val="bg1"/>
                </a:solidFill>
              </a:rPr>
              <a:t>程式與內建函數進行</a:t>
            </a:r>
            <a:r>
              <a:rPr lang="en-US" altLang="zh-TW" sz="4000" dirty="0" smtClean="0">
                <a:solidFill>
                  <a:schemeClr val="bg1"/>
                </a:solidFill>
              </a:rPr>
              <a:t>ASCII</a:t>
            </a:r>
            <a:r>
              <a:rPr lang="zh-TW" altLang="en-US" sz="4000" dirty="0" smtClean="0">
                <a:solidFill>
                  <a:schemeClr val="bg1"/>
                </a:solidFill>
              </a:rPr>
              <a:t>的編碼與解碼</a:t>
            </a:r>
            <a:endParaRPr lang="zh-TW" altLang="en-US" sz="4000" dirty="0">
              <a:solidFill>
                <a:schemeClr val="bg1"/>
              </a:solidFill>
            </a:endParaRPr>
          </a:p>
        </p:txBody>
      </p:sp>
    </p:spTree>
    <p:extLst>
      <p:ext uri="{BB962C8B-B14F-4D97-AF65-F5344CB8AC3E}">
        <p14:creationId xmlns:p14="http://schemas.microsoft.com/office/powerpoint/2010/main" val="3996473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859376"/>
          </a:xfrm>
        </p:spPr>
        <p:txBody>
          <a:bodyPr>
            <a:normAutofit fontScale="90000"/>
          </a:bodyPr>
          <a:lstStyle/>
          <a:p>
            <a:r>
              <a:rPr lang="en-US" altLang="zh-TW" dirty="0" smtClean="0"/>
              <a:t>Python </a:t>
            </a:r>
            <a:r>
              <a:rPr lang="zh-TW" altLang="en-US" dirty="0" smtClean="0"/>
              <a:t>內建函數</a:t>
            </a:r>
            <a:r>
              <a:rPr lang="en-US" altLang="zh-TW" dirty="0" smtClean="0"/>
              <a:t>(Built in Functions):</a:t>
            </a:r>
            <a:r>
              <a:rPr lang="en-US" altLang="zh-TW" dirty="0" err="1" smtClean="0"/>
              <a:t>chr</a:t>
            </a:r>
            <a:r>
              <a:rPr lang="en-US" altLang="zh-TW" dirty="0" smtClean="0"/>
              <a:t>()</a:t>
            </a:r>
            <a:r>
              <a:rPr lang="zh-TW" altLang="en-US" dirty="0" smtClean="0"/>
              <a:t>與</a:t>
            </a:r>
            <a:r>
              <a:rPr lang="en-US" altLang="zh-TW" dirty="0" err="1" smtClean="0"/>
              <a:t>ord</a:t>
            </a:r>
            <a:r>
              <a:rPr lang="en-US" altLang="zh-TW" dirty="0" smtClean="0"/>
              <a:t>()</a:t>
            </a:r>
            <a:endParaRPr lang="zh-TW" altLang="en-US" dirty="0"/>
          </a:p>
        </p:txBody>
      </p:sp>
      <p:sp>
        <p:nvSpPr>
          <p:cNvPr id="3" name="內容版面配置區 2"/>
          <p:cNvSpPr>
            <a:spLocks noGrp="1"/>
          </p:cNvSpPr>
          <p:nvPr>
            <p:ph idx="1"/>
          </p:nvPr>
        </p:nvSpPr>
        <p:spPr>
          <a:xfrm>
            <a:off x="480391" y="1950750"/>
            <a:ext cx="4107511" cy="3597165"/>
          </a:xfrm>
          <a:solidFill>
            <a:schemeClr val="accent6">
              <a:lumMod val="20000"/>
              <a:lumOff val="80000"/>
            </a:schemeClr>
          </a:solidFill>
        </p:spPr>
        <p:txBody>
          <a:bodyPr>
            <a:normAutofit/>
          </a:bodyPr>
          <a:lstStyle/>
          <a:p>
            <a:pPr marL="0" indent="0">
              <a:buNone/>
            </a:pPr>
            <a:r>
              <a:rPr lang="en-US" altLang="zh-TW" dirty="0" err="1" smtClean="0"/>
              <a:t>chr</a:t>
            </a:r>
            <a:r>
              <a:rPr lang="en-US" altLang="zh-TW" dirty="0" smtClean="0"/>
              <a:t>(97)</a:t>
            </a:r>
          </a:p>
          <a:p>
            <a:pPr marL="0" indent="0">
              <a:buNone/>
            </a:pPr>
            <a:r>
              <a:rPr lang="en-US" altLang="zh-TW" dirty="0" err="1" smtClean="0"/>
              <a:t>chr</a:t>
            </a:r>
            <a:r>
              <a:rPr lang="en-US" altLang="zh-TW" dirty="0" smtClean="0"/>
              <a:t>(66)</a:t>
            </a:r>
          </a:p>
          <a:p>
            <a:endParaRPr lang="en-US" altLang="zh-TW" dirty="0" smtClean="0"/>
          </a:p>
          <a:p>
            <a:pPr marL="0" indent="0">
              <a:buNone/>
            </a:pPr>
            <a:r>
              <a:rPr lang="en-US" altLang="zh-TW" dirty="0" err="1" smtClean="0"/>
              <a:t>ord</a:t>
            </a:r>
            <a:r>
              <a:rPr lang="en-US" altLang="zh-TW" dirty="0" smtClean="0"/>
              <a:t>('a')</a:t>
            </a:r>
          </a:p>
          <a:p>
            <a:pPr marL="0" indent="0">
              <a:buNone/>
            </a:pPr>
            <a:r>
              <a:rPr lang="en-US" altLang="zh-TW" dirty="0" smtClean="0"/>
              <a:t>print(bin(</a:t>
            </a:r>
            <a:r>
              <a:rPr lang="en-US" altLang="zh-TW" dirty="0" err="1" smtClean="0"/>
              <a:t>ord</a:t>
            </a:r>
            <a:r>
              <a:rPr lang="en-US" altLang="zh-TW" dirty="0" smtClean="0"/>
              <a:t>('a')))</a:t>
            </a:r>
          </a:p>
          <a:p>
            <a:pPr marL="0" indent="0">
              <a:buNone/>
            </a:pPr>
            <a:r>
              <a:rPr lang="en-US" altLang="zh-TW" dirty="0" err="1" smtClean="0"/>
              <a:t>oct</a:t>
            </a:r>
            <a:r>
              <a:rPr lang="en-US" altLang="zh-TW" dirty="0" smtClean="0"/>
              <a:t>(</a:t>
            </a:r>
            <a:r>
              <a:rPr lang="en-US" altLang="zh-TW" dirty="0" err="1" smtClean="0"/>
              <a:t>ord</a:t>
            </a:r>
            <a:r>
              <a:rPr lang="en-US" altLang="zh-TW" dirty="0" smtClean="0"/>
              <a:t>('a'))</a:t>
            </a:r>
          </a:p>
          <a:p>
            <a:pPr marL="0" indent="0">
              <a:buNone/>
            </a:pPr>
            <a:r>
              <a:rPr lang="en-US" altLang="zh-TW" dirty="0" smtClean="0"/>
              <a:t>print(hex(</a:t>
            </a:r>
            <a:r>
              <a:rPr lang="en-US" altLang="zh-TW" dirty="0" err="1" smtClean="0"/>
              <a:t>ord</a:t>
            </a:r>
            <a:r>
              <a:rPr lang="en-US" altLang="zh-TW" dirty="0" smtClean="0"/>
              <a:t>('a')))</a:t>
            </a:r>
            <a:endParaRPr lang="zh-TW" altLang="en-US" dirty="0"/>
          </a:p>
        </p:txBody>
      </p:sp>
      <p:sp>
        <p:nvSpPr>
          <p:cNvPr id="4" name="矩形 3"/>
          <p:cNvSpPr/>
          <p:nvPr/>
        </p:nvSpPr>
        <p:spPr>
          <a:xfrm>
            <a:off x="903265" y="1168844"/>
            <a:ext cx="6295249" cy="461665"/>
          </a:xfrm>
          <a:prstGeom prst="rect">
            <a:avLst/>
          </a:prstGeom>
        </p:spPr>
        <p:txBody>
          <a:bodyPr wrap="none">
            <a:spAutoFit/>
          </a:bodyPr>
          <a:lstStyle/>
          <a:p>
            <a:r>
              <a:rPr lang="en-US" altLang="zh-TW" sz="2400" dirty="0" smtClean="0"/>
              <a:t>https://docs.python.org/3/library/functions.html</a:t>
            </a:r>
          </a:p>
        </p:txBody>
      </p:sp>
      <p:sp>
        <p:nvSpPr>
          <p:cNvPr id="5" name="矩形 4"/>
          <p:cNvSpPr/>
          <p:nvPr/>
        </p:nvSpPr>
        <p:spPr>
          <a:xfrm>
            <a:off x="4876799" y="1967290"/>
            <a:ext cx="2772355" cy="1200329"/>
          </a:xfrm>
          <a:prstGeom prst="rect">
            <a:avLst/>
          </a:prstGeom>
          <a:solidFill>
            <a:schemeClr val="accent6">
              <a:lumMod val="20000"/>
              <a:lumOff val="80000"/>
            </a:schemeClr>
          </a:solidFill>
        </p:spPr>
        <p:txBody>
          <a:bodyPr wrap="square">
            <a:spAutoFit/>
          </a:bodyPr>
          <a:lstStyle/>
          <a:p>
            <a:r>
              <a:rPr lang="zh-TW" altLang="en-US" sz="3600" dirty="0" smtClean="0"/>
              <a:t>字串的分割</a:t>
            </a:r>
          </a:p>
          <a:p>
            <a:r>
              <a:rPr lang="en-US" altLang="zh-TW" dirty="0" smtClean="0"/>
              <a:t>a="66 114".split("")</a:t>
            </a:r>
          </a:p>
          <a:p>
            <a:r>
              <a:rPr lang="en-US" altLang="zh-TW" dirty="0" smtClean="0"/>
              <a:t>a</a:t>
            </a:r>
            <a:endParaRPr lang="zh-TW" altLang="en-US" dirty="0"/>
          </a:p>
        </p:txBody>
      </p:sp>
      <p:sp>
        <p:nvSpPr>
          <p:cNvPr id="6" name="矩形 5"/>
          <p:cNvSpPr/>
          <p:nvPr/>
        </p:nvSpPr>
        <p:spPr>
          <a:xfrm>
            <a:off x="5369781" y="3393942"/>
            <a:ext cx="6096000" cy="3139321"/>
          </a:xfrm>
          <a:prstGeom prst="rect">
            <a:avLst/>
          </a:prstGeom>
          <a:solidFill>
            <a:schemeClr val="accent6">
              <a:lumMod val="20000"/>
              <a:lumOff val="80000"/>
            </a:schemeClr>
          </a:solidFill>
        </p:spPr>
        <p:txBody>
          <a:bodyPr>
            <a:spAutoFit/>
          </a:bodyPr>
          <a:lstStyle/>
          <a:p>
            <a:r>
              <a:rPr lang="zh-TW" altLang="en-US" dirty="0" smtClean="0"/>
              <a:t>把每一個分割後的字串</a:t>
            </a:r>
            <a:r>
              <a:rPr lang="en-US" altLang="zh-TW" dirty="0" smtClean="0"/>
              <a:t>==</a:t>
            </a:r>
            <a:r>
              <a:rPr lang="zh-TW" altLang="en-US" dirty="0" smtClean="0"/>
              <a:t>轉成整數後</a:t>
            </a:r>
            <a:r>
              <a:rPr lang="en-US" altLang="zh-TW" dirty="0" smtClean="0"/>
              <a:t>===</a:t>
            </a:r>
            <a:r>
              <a:rPr lang="zh-TW" altLang="en-US" dirty="0" smtClean="0"/>
              <a:t>再編碼出</a:t>
            </a:r>
            <a:r>
              <a:rPr lang="en-US" altLang="zh-TW" dirty="0" smtClean="0"/>
              <a:t>ASCII</a:t>
            </a:r>
            <a:r>
              <a:rPr lang="zh-TW" altLang="en-US" dirty="0" smtClean="0"/>
              <a:t>的字</a:t>
            </a:r>
          </a:p>
          <a:p>
            <a:r>
              <a:rPr lang="en-US" altLang="zh-TW" dirty="0" smtClean="0"/>
              <a:t>a="66 114".split(" ")</a:t>
            </a:r>
          </a:p>
          <a:p>
            <a:endParaRPr lang="en-US" altLang="zh-TW" dirty="0" smtClean="0"/>
          </a:p>
          <a:p>
            <a:r>
              <a:rPr lang="en-US" altLang="zh-TW" dirty="0" smtClean="0"/>
              <a:t>result=''</a:t>
            </a:r>
          </a:p>
          <a:p>
            <a:endParaRPr lang="en-US" altLang="zh-TW" dirty="0" smtClean="0"/>
          </a:p>
          <a:p>
            <a:r>
              <a:rPr lang="en-US" altLang="zh-TW" dirty="0" smtClean="0"/>
              <a:t>for x in a:</a:t>
            </a:r>
          </a:p>
          <a:p>
            <a:r>
              <a:rPr lang="en-US" altLang="zh-TW" dirty="0" smtClean="0"/>
              <a:t>  y=</a:t>
            </a:r>
            <a:r>
              <a:rPr lang="en-US" altLang="zh-TW" dirty="0" err="1" smtClean="0"/>
              <a:t>chr</a:t>
            </a:r>
            <a:r>
              <a:rPr lang="en-US" altLang="zh-TW" dirty="0" smtClean="0"/>
              <a:t>(</a:t>
            </a:r>
            <a:r>
              <a:rPr lang="en-US" altLang="zh-TW" dirty="0" err="1" smtClean="0"/>
              <a:t>int</a:t>
            </a:r>
            <a:r>
              <a:rPr lang="en-US" altLang="zh-TW" dirty="0" smtClean="0"/>
              <a:t>(x))</a:t>
            </a:r>
          </a:p>
          <a:p>
            <a:r>
              <a:rPr lang="en-US" altLang="zh-TW" dirty="0" smtClean="0"/>
              <a:t>  result += y</a:t>
            </a:r>
          </a:p>
          <a:p>
            <a:r>
              <a:rPr lang="en-US" altLang="zh-TW" dirty="0" smtClean="0"/>
              <a:t># result = result + y </a:t>
            </a:r>
          </a:p>
          <a:p>
            <a:endParaRPr lang="en-US" altLang="zh-TW" dirty="0" smtClean="0"/>
          </a:p>
          <a:p>
            <a:r>
              <a:rPr lang="en-US" altLang="zh-TW" dirty="0" smtClean="0"/>
              <a:t>result</a:t>
            </a:r>
            <a:endParaRPr lang="zh-TW" altLang="en-US" dirty="0"/>
          </a:p>
        </p:txBody>
      </p:sp>
    </p:spTree>
    <p:extLst>
      <p:ext uri="{BB962C8B-B14F-4D97-AF65-F5344CB8AC3E}">
        <p14:creationId xmlns:p14="http://schemas.microsoft.com/office/powerpoint/2010/main" val="183308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9174" y="927127"/>
            <a:ext cx="10515600" cy="4351338"/>
          </a:xfrm>
          <a:solidFill>
            <a:schemeClr val="accent6">
              <a:lumMod val="20000"/>
              <a:lumOff val="80000"/>
            </a:schemeClr>
          </a:solidFill>
        </p:spPr>
        <p:txBody>
          <a:bodyPr>
            <a:normAutofit fontScale="92500" lnSpcReduction="20000"/>
          </a:bodyPr>
          <a:lstStyle/>
          <a:p>
            <a:pPr marL="0" indent="0">
              <a:buNone/>
            </a:pPr>
            <a:r>
              <a:rPr lang="en-US" altLang="zh-TW" dirty="0" smtClean="0"/>
              <a:t>#!/</a:t>
            </a:r>
            <a:r>
              <a:rPr lang="en-US" altLang="zh-TW" dirty="0" err="1" smtClean="0"/>
              <a:t>usr</a:t>
            </a:r>
            <a:r>
              <a:rPr lang="en-US" altLang="zh-TW" dirty="0" smtClean="0"/>
              <a:t>/bin/python</a:t>
            </a:r>
          </a:p>
          <a:p>
            <a:pPr marL="0" indent="0">
              <a:buNone/>
            </a:pPr>
            <a:endParaRPr lang="en-US" altLang="zh-TW" dirty="0" smtClean="0"/>
          </a:p>
          <a:p>
            <a:pPr marL="0" indent="0">
              <a:buNone/>
            </a:pPr>
            <a:r>
              <a:rPr lang="en-US" altLang="zh-TW" dirty="0" smtClean="0"/>
              <a:t>myth = '66 114 101 97 107 65 76 76 67 84 70 123 65 109 118 48 117 68 121 101 114 118 80 116 109 86 114 57 83 83 83 75 125'</a:t>
            </a:r>
          </a:p>
          <a:p>
            <a:pPr marL="0" indent="0">
              <a:buNone/>
            </a:pPr>
            <a:endParaRPr lang="en-US" altLang="zh-TW" dirty="0" smtClean="0"/>
          </a:p>
          <a:p>
            <a:pPr marL="0" indent="0">
              <a:buNone/>
            </a:pPr>
            <a:r>
              <a:rPr lang="en-US" altLang="zh-TW" dirty="0" smtClean="0"/>
              <a:t>flag = ""</a:t>
            </a:r>
          </a:p>
          <a:p>
            <a:pPr marL="0" indent="0">
              <a:buNone/>
            </a:pPr>
            <a:endParaRPr lang="en-US" altLang="zh-TW" dirty="0" smtClean="0"/>
          </a:p>
          <a:p>
            <a:pPr marL="0" indent="0">
              <a:buNone/>
            </a:pPr>
            <a:r>
              <a:rPr lang="en-US" altLang="zh-TW" dirty="0" smtClean="0"/>
              <a:t>for x in </a:t>
            </a:r>
            <a:r>
              <a:rPr lang="en-US" altLang="zh-TW" dirty="0" err="1" smtClean="0"/>
              <a:t>myth.split</a:t>
            </a:r>
            <a:r>
              <a:rPr lang="en-US" altLang="zh-TW" dirty="0" smtClean="0"/>
              <a:t>(' '):</a:t>
            </a:r>
          </a:p>
          <a:p>
            <a:pPr marL="0" indent="0">
              <a:buNone/>
            </a:pPr>
            <a:r>
              <a:rPr lang="en-US" altLang="zh-TW" dirty="0" smtClean="0"/>
              <a:t>  flag += </a:t>
            </a:r>
            <a:r>
              <a:rPr lang="en-US" altLang="zh-TW" dirty="0" err="1" smtClean="0"/>
              <a:t>chr</a:t>
            </a:r>
            <a:r>
              <a:rPr lang="en-US" altLang="zh-TW" dirty="0" smtClean="0"/>
              <a:t>(</a:t>
            </a:r>
            <a:r>
              <a:rPr lang="en-US" altLang="zh-TW" dirty="0" err="1" smtClean="0"/>
              <a:t>int</a:t>
            </a:r>
            <a:r>
              <a:rPr lang="en-US" altLang="zh-TW" dirty="0" smtClean="0"/>
              <a:t>(x))</a:t>
            </a:r>
          </a:p>
          <a:p>
            <a:pPr marL="0" indent="0">
              <a:buNone/>
            </a:pPr>
            <a:endParaRPr lang="en-US" altLang="zh-TW" dirty="0" smtClean="0"/>
          </a:p>
          <a:p>
            <a:pPr marL="0" indent="0">
              <a:buNone/>
            </a:pPr>
            <a:r>
              <a:rPr lang="en-US" altLang="zh-TW" dirty="0" smtClean="0"/>
              <a:t>print(flag)</a:t>
            </a:r>
            <a:endParaRPr lang="zh-TW" altLang="en-US" dirty="0"/>
          </a:p>
        </p:txBody>
      </p:sp>
    </p:spTree>
    <p:extLst>
      <p:ext uri="{BB962C8B-B14F-4D97-AF65-F5344CB8AC3E}">
        <p14:creationId xmlns:p14="http://schemas.microsoft.com/office/powerpoint/2010/main" val="4214369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3933172" y="855202"/>
            <a:ext cx="4396636" cy="4846895"/>
          </a:xfrm>
          <a:prstGeom prst="rect">
            <a:avLst/>
          </a:prstGeom>
        </p:spPr>
      </p:pic>
    </p:spTree>
    <p:extLst>
      <p:ext uri="{BB962C8B-B14F-4D97-AF65-F5344CB8AC3E}">
        <p14:creationId xmlns:p14="http://schemas.microsoft.com/office/powerpoint/2010/main" val="323918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033381" y="1328164"/>
            <a:ext cx="3812413" cy="4249505"/>
          </a:xfrm>
          <a:prstGeom prst="rect">
            <a:avLst/>
          </a:prstGeom>
        </p:spPr>
      </p:pic>
    </p:spTree>
    <p:extLst>
      <p:ext uri="{BB962C8B-B14F-4D97-AF65-F5344CB8AC3E}">
        <p14:creationId xmlns:p14="http://schemas.microsoft.com/office/powerpoint/2010/main" val="42624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dirty="0" smtClean="0"/>
              <a:t>使用</a:t>
            </a:r>
            <a:r>
              <a:rPr lang="en-US" altLang="zh-TW" sz="4000" dirty="0" smtClean="0"/>
              <a:t>Python</a:t>
            </a:r>
            <a:r>
              <a:rPr lang="zh-TW" altLang="en-US" sz="4000" dirty="0" smtClean="0"/>
              <a:t>解決編碼問題</a:t>
            </a:r>
            <a:endParaRPr lang="zh-TW" altLang="en-US" sz="4000" dirty="0"/>
          </a:p>
        </p:txBody>
      </p:sp>
    </p:spTree>
    <p:extLst>
      <p:ext uri="{BB962C8B-B14F-4D97-AF65-F5344CB8AC3E}">
        <p14:creationId xmlns:p14="http://schemas.microsoft.com/office/powerpoint/2010/main" val="3276371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883068" y="1043994"/>
            <a:ext cx="5185775" cy="5086049"/>
          </a:xfrm>
          <a:prstGeom prst="rect">
            <a:avLst/>
          </a:prstGeom>
        </p:spPr>
      </p:pic>
    </p:spTree>
    <p:extLst>
      <p:ext uri="{BB962C8B-B14F-4D97-AF65-F5344CB8AC3E}">
        <p14:creationId xmlns:p14="http://schemas.microsoft.com/office/powerpoint/2010/main" val="278085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334984" y="154749"/>
            <a:ext cx="4220293" cy="6593076"/>
          </a:xfrm>
          <a:prstGeom prst="rect">
            <a:avLst/>
          </a:prstGeom>
        </p:spPr>
      </p:pic>
    </p:spTree>
    <p:extLst>
      <p:ext uri="{BB962C8B-B14F-4D97-AF65-F5344CB8AC3E}">
        <p14:creationId xmlns:p14="http://schemas.microsoft.com/office/powerpoint/2010/main" val="3289807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0" y="1707976"/>
            <a:ext cx="12192000" cy="3916936"/>
          </a:xfrm>
          <a:prstGeom prst="rect">
            <a:avLst/>
          </a:prstGeom>
        </p:spPr>
      </p:pic>
    </p:spTree>
    <p:extLst>
      <p:ext uri="{BB962C8B-B14F-4D97-AF65-F5344CB8AC3E}">
        <p14:creationId xmlns:p14="http://schemas.microsoft.com/office/powerpoint/2010/main" val="4206099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dirty="0" smtClean="0"/>
              <a:t>使用</a:t>
            </a:r>
            <a:r>
              <a:rPr lang="en-US" altLang="zh-TW" sz="4000" dirty="0" smtClean="0"/>
              <a:t>Python</a:t>
            </a:r>
            <a:r>
              <a:rPr lang="zh-TW" altLang="en-US" sz="4000" dirty="0" smtClean="0"/>
              <a:t>解決古典密碼學問題</a:t>
            </a:r>
          </a:p>
        </p:txBody>
      </p:sp>
    </p:spTree>
    <p:extLst>
      <p:ext uri="{BB962C8B-B14F-4D97-AF65-F5344CB8AC3E}">
        <p14:creationId xmlns:p14="http://schemas.microsoft.com/office/powerpoint/2010/main" val="1925670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9723" y="1137700"/>
            <a:ext cx="3224213" cy="1354138"/>
          </a:xfrm>
          <a:prstGeom prst="rect">
            <a:avLst/>
          </a:prstGeom>
          <a:solidFill>
            <a:schemeClr val="tx1"/>
          </a:solidFill>
        </p:spPr>
        <p:txBody>
          <a:bodyPr>
            <a:spAutoFit/>
          </a:bodyPr>
          <a:lstStyle/>
          <a:p>
            <a:pPr>
              <a:defRPr/>
            </a:pPr>
            <a:r>
              <a:rPr lang="en-US" altLang="zh-TW" sz="2800" dirty="0">
                <a:solidFill>
                  <a:schemeClr val="bg1"/>
                </a:solidFill>
              </a:rPr>
              <a:t>classical ciphers</a:t>
            </a:r>
          </a:p>
          <a:p>
            <a:pPr>
              <a:defRPr/>
            </a:pPr>
            <a:r>
              <a:rPr lang="zh-TW" altLang="en-US" sz="5400" b="1" dirty="0">
                <a:solidFill>
                  <a:srgbClr val="FFFF00"/>
                </a:solidFill>
                <a:effectLst>
                  <a:outerShdw blurRad="38100" dist="38100" dir="2700000" algn="tl">
                    <a:srgbClr val="000000">
                      <a:alpha val="43137"/>
                    </a:srgbClr>
                  </a:outerShdw>
                </a:effectLst>
              </a:rPr>
              <a:t>古典</a:t>
            </a:r>
            <a:r>
              <a:rPr lang="zh-TW" altLang="en-US" sz="5400" dirty="0">
                <a:solidFill>
                  <a:schemeClr val="bg1"/>
                </a:solidFill>
              </a:rPr>
              <a:t>密碼</a:t>
            </a:r>
          </a:p>
        </p:txBody>
      </p:sp>
      <p:sp>
        <p:nvSpPr>
          <p:cNvPr id="6" name="矩形 5"/>
          <p:cNvSpPr/>
          <p:nvPr/>
        </p:nvSpPr>
        <p:spPr>
          <a:xfrm>
            <a:off x="597660" y="4139663"/>
            <a:ext cx="3224212" cy="1231900"/>
          </a:xfrm>
          <a:prstGeom prst="rect">
            <a:avLst/>
          </a:prstGeom>
          <a:solidFill>
            <a:schemeClr val="tx1"/>
          </a:solidFill>
        </p:spPr>
        <p:txBody>
          <a:bodyPr>
            <a:spAutoFit/>
          </a:bodyPr>
          <a:lstStyle/>
          <a:p>
            <a:pPr>
              <a:defRPr/>
            </a:pPr>
            <a:r>
              <a:rPr lang="zh-TW" altLang="en-US" sz="5400" b="1" dirty="0">
                <a:solidFill>
                  <a:srgbClr val="FFFF00"/>
                </a:solidFill>
                <a:effectLst>
                  <a:outerShdw blurRad="38100" dist="38100" dir="2700000" algn="tl">
                    <a:srgbClr val="000000">
                      <a:alpha val="43137"/>
                    </a:srgbClr>
                  </a:outerShdw>
                </a:effectLst>
              </a:rPr>
              <a:t>量子</a:t>
            </a:r>
            <a:r>
              <a:rPr lang="zh-TW" altLang="en-US" sz="5400" dirty="0">
                <a:solidFill>
                  <a:schemeClr val="bg1"/>
                </a:solidFill>
              </a:rPr>
              <a:t>密碼</a:t>
            </a:r>
            <a:endParaRPr lang="en-US" altLang="zh-TW" sz="5400" dirty="0">
              <a:solidFill>
                <a:schemeClr val="bg1"/>
              </a:solidFill>
            </a:endParaRPr>
          </a:p>
          <a:p>
            <a:pPr>
              <a:defRPr/>
            </a:pPr>
            <a:r>
              <a:rPr lang="en-US" altLang="zh-TW" sz="2000" dirty="0">
                <a:solidFill>
                  <a:schemeClr val="bg1"/>
                </a:solidFill>
              </a:rPr>
              <a:t>Quantum Cryptography</a:t>
            </a:r>
            <a:endParaRPr lang="zh-TW" altLang="en-US" sz="2000" dirty="0">
              <a:solidFill>
                <a:schemeClr val="bg1"/>
              </a:solidFill>
            </a:endParaRPr>
          </a:p>
        </p:txBody>
      </p:sp>
      <p:sp>
        <p:nvSpPr>
          <p:cNvPr id="7" name="矩形 6"/>
          <p:cNvSpPr/>
          <p:nvPr/>
        </p:nvSpPr>
        <p:spPr>
          <a:xfrm>
            <a:off x="608773" y="2661701"/>
            <a:ext cx="3224213" cy="1292225"/>
          </a:xfrm>
          <a:prstGeom prst="rect">
            <a:avLst/>
          </a:prstGeom>
          <a:solidFill>
            <a:schemeClr val="tx1"/>
          </a:solidFill>
        </p:spPr>
        <p:txBody>
          <a:bodyPr>
            <a:spAutoFit/>
          </a:bodyPr>
          <a:lstStyle/>
          <a:p>
            <a:pPr>
              <a:defRPr/>
            </a:pPr>
            <a:r>
              <a:rPr lang="en-US" altLang="zh-TW" sz="2400" dirty="0">
                <a:solidFill>
                  <a:schemeClr val="bg1"/>
                </a:solidFill>
              </a:rPr>
              <a:t>Modern Cryptography</a:t>
            </a:r>
            <a:endParaRPr lang="zh-TW" altLang="en-US" sz="2400" dirty="0">
              <a:solidFill>
                <a:schemeClr val="bg1"/>
              </a:solidFill>
            </a:endParaRPr>
          </a:p>
          <a:p>
            <a:pPr>
              <a:defRPr/>
            </a:pPr>
            <a:r>
              <a:rPr lang="zh-TW" altLang="en-US" sz="5400" b="1" dirty="0">
                <a:solidFill>
                  <a:srgbClr val="FFFF00"/>
                </a:solidFill>
                <a:effectLst>
                  <a:outerShdw blurRad="38100" dist="38100" dir="2700000" algn="tl">
                    <a:srgbClr val="000000">
                      <a:alpha val="43137"/>
                    </a:srgbClr>
                  </a:outerShdw>
                </a:effectLst>
              </a:rPr>
              <a:t>現代</a:t>
            </a:r>
            <a:r>
              <a:rPr lang="zh-TW" altLang="en-US" sz="5400" dirty="0">
                <a:solidFill>
                  <a:schemeClr val="bg1"/>
                </a:solidFill>
              </a:rPr>
              <a:t>密碼</a:t>
            </a:r>
          </a:p>
        </p:txBody>
      </p:sp>
      <p:sp>
        <p:nvSpPr>
          <p:cNvPr id="5" name="矩形 4"/>
          <p:cNvSpPr/>
          <p:nvPr/>
        </p:nvSpPr>
        <p:spPr>
          <a:xfrm>
            <a:off x="7730712" y="2103438"/>
            <a:ext cx="4276725" cy="3140075"/>
          </a:xfrm>
          <a:prstGeom prst="rect">
            <a:avLst/>
          </a:prstGeom>
        </p:spPr>
        <p:txBody>
          <a:bodyPr>
            <a:spAutoFit/>
          </a:bodyPr>
          <a:lstStyle/>
          <a:p>
            <a:pPr marL="342900" indent="-342900">
              <a:buFont typeface="+mj-lt"/>
              <a:buAutoNum type="arabicPeriod"/>
              <a:defRPr/>
            </a:pPr>
            <a:r>
              <a:rPr lang="en-US" altLang="zh-CN" b="1" dirty="0">
                <a:solidFill>
                  <a:srgbClr val="FF0000"/>
                </a:solidFill>
                <a:effectLst>
                  <a:outerShdw blurRad="38100" dist="38100" dir="2700000" algn="tl">
                    <a:srgbClr val="000000">
                      <a:alpha val="43137"/>
                    </a:srgbClr>
                  </a:outerShdw>
                </a:effectLst>
              </a:rPr>
              <a:t>Reinforcement Learning </a:t>
            </a:r>
            <a:r>
              <a:rPr lang="zh-CN" altLang="en-US" b="1" dirty="0">
                <a:solidFill>
                  <a:srgbClr val="FF0000"/>
                </a:solidFill>
                <a:effectLst>
                  <a:outerShdw blurRad="38100" dist="38100" dir="2700000" algn="tl">
                    <a:srgbClr val="000000">
                      <a:alpha val="43137"/>
                    </a:srgbClr>
                  </a:outerShdw>
                </a:effectLst>
              </a:rPr>
              <a:t>強化學習</a:t>
            </a:r>
          </a:p>
          <a:p>
            <a:pPr marL="342900" indent="-342900">
              <a:buFont typeface="+mj-lt"/>
              <a:buAutoNum type="arabicPeriod"/>
              <a:defRPr/>
            </a:pPr>
            <a:r>
              <a:rPr lang="en-US" altLang="zh-CN" dirty="0"/>
              <a:t>The 360-Degree Selfie 360°</a:t>
            </a:r>
            <a:r>
              <a:rPr lang="zh-CN" altLang="en-US" dirty="0"/>
              <a:t>自拍</a:t>
            </a:r>
          </a:p>
          <a:p>
            <a:pPr marL="342900" indent="-342900">
              <a:buFont typeface="+mj-lt"/>
              <a:buAutoNum type="arabicPeriod"/>
              <a:defRPr/>
            </a:pPr>
            <a:r>
              <a:rPr lang="en-US" altLang="zh-CN" dirty="0"/>
              <a:t>Gene Therapy 2.0 </a:t>
            </a:r>
            <a:r>
              <a:rPr lang="zh-CN" altLang="en-US" dirty="0"/>
              <a:t>基因療法</a:t>
            </a:r>
            <a:r>
              <a:rPr lang="en-US" altLang="zh-CN" dirty="0"/>
              <a:t>2.0</a:t>
            </a:r>
          </a:p>
          <a:p>
            <a:pPr marL="342900" indent="-342900">
              <a:buFont typeface="+mj-lt"/>
              <a:buAutoNum type="arabicPeriod"/>
              <a:defRPr/>
            </a:pPr>
            <a:r>
              <a:rPr lang="en-US" altLang="zh-CN" dirty="0"/>
              <a:t>Hot Solar Cells </a:t>
            </a:r>
            <a:r>
              <a:rPr lang="zh-CN" altLang="en-US" dirty="0"/>
              <a:t>太陽能熱光伏電池</a:t>
            </a:r>
          </a:p>
          <a:p>
            <a:pPr marL="342900" indent="-342900">
              <a:buFont typeface="+mj-lt"/>
              <a:buAutoNum type="arabicPeriod"/>
              <a:defRPr/>
            </a:pPr>
            <a:r>
              <a:rPr lang="en-US" altLang="zh-CN" dirty="0"/>
              <a:t>The Cell Atlas </a:t>
            </a:r>
            <a:r>
              <a:rPr lang="zh-CN" altLang="en-US" dirty="0"/>
              <a:t>細胞圖譜</a:t>
            </a:r>
          </a:p>
          <a:p>
            <a:pPr marL="342900" indent="-342900">
              <a:buFont typeface="+mj-lt"/>
              <a:buAutoNum type="arabicPeriod"/>
              <a:defRPr/>
            </a:pPr>
            <a:r>
              <a:rPr lang="en-US" altLang="zh-CN" b="1" dirty="0">
                <a:effectLst>
                  <a:outerShdw blurRad="38100" dist="38100" dir="2700000" algn="tl">
                    <a:srgbClr val="000000">
                      <a:alpha val="43137"/>
                    </a:srgbClr>
                  </a:outerShdw>
                </a:effectLst>
              </a:rPr>
              <a:t>Self-Driving Trucks</a:t>
            </a:r>
            <a:r>
              <a:rPr lang="zh-CN" altLang="en-US" b="1" dirty="0">
                <a:effectLst>
                  <a:outerShdw blurRad="38100" dist="38100" dir="2700000" algn="tl">
                    <a:srgbClr val="000000">
                      <a:alpha val="43137"/>
                    </a:srgbClr>
                  </a:outerShdw>
                </a:effectLst>
              </a:rPr>
              <a:t>自動駕駛貨車</a:t>
            </a:r>
          </a:p>
          <a:p>
            <a:pPr marL="342900" indent="-342900">
              <a:buFont typeface="+mj-lt"/>
              <a:buAutoNum type="arabicPeriod"/>
              <a:defRPr/>
            </a:pPr>
            <a:r>
              <a:rPr lang="en-US" altLang="zh-CN" b="1" dirty="0">
                <a:effectLst>
                  <a:outerShdw blurRad="38100" dist="38100" dir="2700000" algn="tl">
                    <a:srgbClr val="000000">
                      <a:alpha val="43137"/>
                    </a:srgbClr>
                  </a:outerShdw>
                </a:effectLst>
              </a:rPr>
              <a:t>Paying with Your Face</a:t>
            </a:r>
            <a:r>
              <a:rPr lang="zh-CN" altLang="en-US" b="1" dirty="0">
                <a:effectLst>
                  <a:outerShdw blurRad="38100" dist="38100" dir="2700000" algn="tl">
                    <a:srgbClr val="000000">
                      <a:alpha val="43137"/>
                    </a:srgbClr>
                  </a:outerShdw>
                </a:effectLst>
              </a:rPr>
              <a:t>刷臉支付</a:t>
            </a:r>
          </a:p>
          <a:p>
            <a:pPr marL="342900" indent="-342900">
              <a:buFont typeface="+mj-lt"/>
              <a:buAutoNum type="arabicPeriod"/>
              <a:defRPr/>
            </a:pPr>
            <a:r>
              <a:rPr lang="en-US" altLang="zh-CN" b="1" dirty="0">
                <a:solidFill>
                  <a:srgbClr val="FF0000"/>
                </a:solidFill>
                <a:effectLst>
                  <a:outerShdw blurRad="38100" dist="38100" dir="2700000" algn="tl">
                    <a:srgbClr val="000000">
                      <a:alpha val="43137"/>
                    </a:srgbClr>
                  </a:outerShdw>
                </a:effectLst>
              </a:rPr>
              <a:t>Practical Quantum Computers               </a:t>
            </a:r>
            <a:r>
              <a:rPr lang="zh-CN" altLang="en-US" b="1" dirty="0">
                <a:solidFill>
                  <a:srgbClr val="FF0000"/>
                </a:solidFill>
                <a:effectLst>
                  <a:outerShdw blurRad="38100" dist="38100" dir="2700000" algn="tl">
                    <a:srgbClr val="000000">
                      <a:alpha val="43137"/>
                    </a:srgbClr>
                  </a:outerShdw>
                </a:effectLst>
              </a:rPr>
              <a:t>實用型量子電腦</a:t>
            </a:r>
          </a:p>
          <a:p>
            <a:pPr marL="342900" indent="-342900">
              <a:buFont typeface="+mj-lt"/>
              <a:buAutoNum type="arabicPeriod"/>
              <a:defRPr/>
            </a:pPr>
            <a:r>
              <a:rPr lang="en-US" altLang="zh-CN" dirty="0"/>
              <a:t>Reversing Paralysis</a:t>
            </a:r>
            <a:r>
              <a:rPr lang="zh-CN" altLang="en-US" dirty="0"/>
              <a:t>治癒癱瘓</a:t>
            </a:r>
          </a:p>
          <a:p>
            <a:pPr marL="342900" indent="-342900">
              <a:buFont typeface="+mj-lt"/>
              <a:buAutoNum type="arabicPeriod"/>
              <a:defRPr/>
            </a:pPr>
            <a:r>
              <a:rPr lang="en-US" altLang="zh-CN" dirty="0"/>
              <a:t>Botnets of Things</a:t>
            </a:r>
            <a:r>
              <a:rPr lang="zh-CN" altLang="en-US" dirty="0"/>
              <a:t>僵屍物聯網</a:t>
            </a:r>
            <a:endParaRPr lang="zh-TW" altLang="en-US" dirty="0"/>
          </a:p>
        </p:txBody>
      </p:sp>
      <p:pic>
        <p:nvPicPr>
          <p:cNvPr id="8" name="內容版面配置區 5"/>
          <p:cNvPicPr>
            <a:picLocks noGrp="1" noChangeAspect="1"/>
          </p:cNvPicPr>
          <p:nvPr>
            <p:ph sz="half" idx="1"/>
          </p:nvPr>
        </p:nvPicPr>
        <p:blipFill>
          <a:blip r:embed="rId2"/>
          <a:stretch>
            <a:fillRect/>
          </a:stretch>
        </p:blipFill>
        <p:spPr>
          <a:xfrm>
            <a:off x="4315860" y="1037433"/>
            <a:ext cx="3070901" cy="4540760"/>
          </a:xfrm>
        </p:spPr>
      </p:pic>
      <p:sp>
        <p:nvSpPr>
          <p:cNvPr id="9" name="矩形 8"/>
          <p:cNvSpPr/>
          <p:nvPr/>
        </p:nvSpPr>
        <p:spPr>
          <a:xfrm>
            <a:off x="8525068" y="935039"/>
            <a:ext cx="3606800" cy="585787"/>
          </a:xfrm>
          <a:prstGeom prst="rect">
            <a:avLst/>
          </a:prstGeom>
          <a:solidFill>
            <a:schemeClr val="tx1"/>
          </a:solidFill>
        </p:spPr>
        <p:txBody>
          <a:bodyPr>
            <a:spAutoFit/>
          </a:bodyPr>
          <a:lstStyle/>
          <a:p>
            <a:pPr>
              <a:defRPr/>
            </a:pPr>
            <a:r>
              <a:rPr lang="en-US" altLang="zh-TW" b="1" dirty="0">
                <a:solidFill>
                  <a:srgbClr val="FFFF00"/>
                </a:solidFill>
                <a:effectLst>
                  <a:outerShdw blurRad="38100" dist="38100" dir="2700000" algn="tl">
                    <a:srgbClr val="000000">
                      <a:alpha val="43137"/>
                    </a:srgbClr>
                  </a:outerShdw>
                </a:effectLst>
              </a:rPr>
              <a:t>《</a:t>
            </a:r>
            <a:r>
              <a:rPr lang="zh-TW" altLang="en-US" b="1" dirty="0">
                <a:solidFill>
                  <a:srgbClr val="FFFF00"/>
                </a:solidFill>
                <a:effectLst>
                  <a:outerShdw blurRad="38100" dist="38100" dir="2700000" algn="tl">
                    <a:srgbClr val="000000">
                      <a:alpha val="43137"/>
                    </a:srgbClr>
                  </a:outerShdw>
                </a:effectLst>
              </a:rPr>
              <a:t>麻省理工科技評論</a:t>
            </a:r>
            <a:r>
              <a:rPr lang="en-US" altLang="zh-TW" b="1" dirty="0">
                <a:solidFill>
                  <a:srgbClr val="FFFF00"/>
                </a:solidFill>
                <a:effectLst>
                  <a:outerShdw blurRad="38100" dist="38100" dir="2700000" algn="tl">
                    <a:srgbClr val="000000">
                      <a:alpha val="43137"/>
                    </a:srgbClr>
                  </a:outerShdw>
                </a:effectLst>
              </a:rPr>
              <a:t>》</a:t>
            </a:r>
            <a:r>
              <a:rPr lang="en-US" altLang="zh-TW" sz="3200" dirty="0">
                <a:solidFill>
                  <a:schemeClr val="bg1"/>
                </a:solidFill>
                <a:effectLst>
                  <a:outerShdw blurRad="38100" dist="38100" dir="2700000" algn="tl">
                    <a:srgbClr val="000000">
                      <a:alpha val="43137"/>
                    </a:srgbClr>
                  </a:outerShdw>
                </a:effectLst>
              </a:rPr>
              <a:t>20</a:t>
            </a:r>
            <a:r>
              <a:rPr lang="en-US" altLang="zh-TW" sz="3200" dirty="0">
                <a:solidFill>
                  <a:srgbClr val="00B050"/>
                </a:solidFill>
                <a:effectLst>
                  <a:outerShdw blurRad="38100" dist="38100" dir="2700000" algn="tl">
                    <a:srgbClr val="000000">
                      <a:alpha val="43137"/>
                    </a:srgbClr>
                  </a:outerShdw>
                </a:effectLst>
              </a:rPr>
              <a:t>1</a:t>
            </a:r>
            <a:r>
              <a:rPr lang="en-US" altLang="zh-TW" sz="3200" dirty="0">
                <a:solidFill>
                  <a:schemeClr val="bg1"/>
                </a:solidFill>
                <a:effectLst>
                  <a:outerShdw blurRad="38100" dist="38100" dir="2700000" algn="tl">
                    <a:srgbClr val="000000">
                      <a:alpha val="43137"/>
                    </a:srgbClr>
                  </a:outerShdw>
                </a:effectLst>
              </a:rPr>
              <a:t>7</a:t>
            </a:r>
          </a:p>
        </p:txBody>
      </p:sp>
      <p:sp>
        <p:nvSpPr>
          <p:cNvPr id="10" name="矩形 9"/>
          <p:cNvSpPr/>
          <p:nvPr/>
        </p:nvSpPr>
        <p:spPr>
          <a:xfrm>
            <a:off x="7730712" y="411164"/>
            <a:ext cx="3694113" cy="523875"/>
          </a:xfrm>
          <a:prstGeom prst="rect">
            <a:avLst/>
          </a:prstGeom>
          <a:solidFill>
            <a:srgbClr val="FFFF00"/>
          </a:solidFill>
        </p:spPr>
        <p:txBody>
          <a:bodyPr wrap="none">
            <a:spAutoFit/>
          </a:bodyPr>
          <a:lstStyle/>
          <a:p>
            <a:pPr>
              <a:defRPr/>
            </a:pPr>
            <a:r>
              <a:rPr lang="en-US" altLang="zh-TW" sz="2800" b="1" dirty="0">
                <a:effectLst>
                  <a:outerShdw blurRad="38100" dist="38100" dir="2700000" algn="tl">
                    <a:srgbClr val="000000">
                      <a:alpha val="43137"/>
                    </a:srgbClr>
                  </a:outerShdw>
                </a:effectLst>
              </a:rPr>
              <a:t>MIT Technology Review</a:t>
            </a:r>
            <a:endParaRPr lang="zh-TW" altLang="en-US" sz="2800" b="1" dirty="0">
              <a:effectLst>
                <a:outerShdw blurRad="38100" dist="38100" dir="2700000" algn="tl">
                  <a:srgbClr val="000000">
                    <a:alpha val="43137"/>
                  </a:srgbClr>
                </a:outerShdw>
              </a:effectLst>
            </a:endParaRPr>
          </a:p>
        </p:txBody>
      </p:sp>
      <p:sp>
        <p:nvSpPr>
          <p:cNvPr id="11" name="矩形 10"/>
          <p:cNvSpPr/>
          <p:nvPr/>
        </p:nvSpPr>
        <p:spPr>
          <a:xfrm>
            <a:off x="7657687" y="1517651"/>
            <a:ext cx="2957513" cy="460375"/>
          </a:xfrm>
          <a:prstGeom prst="rect">
            <a:avLst/>
          </a:prstGeom>
          <a:solidFill>
            <a:srgbClr val="00B050"/>
          </a:solidFill>
        </p:spPr>
        <p:txBody>
          <a:bodyPr wrap="none">
            <a:spAutoFit/>
          </a:bodyPr>
          <a:lstStyle/>
          <a:p>
            <a:pPr>
              <a:defRPr/>
            </a:pPr>
            <a:r>
              <a:rPr lang="en-US" altLang="zh-TW" sz="2400" b="1" dirty="0">
                <a:solidFill>
                  <a:schemeClr val="bg1"/>
                </a:solidFill>
                <a:effectLst>
                  <a:outerShdw blurRad="38100" dist="38100" dir="2700000" algn="tl">
                    <a:srgbClr val="000000">
                      <a:alpha val="43137"/>
                    </a:srgbClr>
                  </a:outerShdw>
                </a:effectLst>
              </a:rPr>
              <a:t>10</a:t>
            </a:r>
            <a:r>
              <a:rPr lang="zh-TW" altLang="en-US" sz="2400" b="1" dirty="0">
                <a:solidFill>
                  <a:schemeClr val="bg1"/>
                </a:solidFill>
                <a:effectLst>
                  <a:outerShdw blurRad="38100" dist="38100" dir="2700000" algn="tl">
                    <a:srgbClr val="000000">
                      <a:alpha val="43137"/>
                    </a:srgbClr>
                  </a:outerShdw>
                </a:effectLst>
              </a:rPr>
              <a:t>大全球突破性技術</a:t>
            </a:r>
          </a:p>
        </p:txBody>
      </p:sp>
    </p:spTree>
    <p:extLst>
      <p:ext uri="{BB962C8B-B14F-4D97-AF65-F5344CB8AC3E}">
        <p14:creationId xmlns:p14="http://schemas.microsoft.com/office/powerpoint/2010/main" val="8286893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5745" y="2051435"/>
            <a:ext cx="11229893" cy="32719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6600" dirty="0"/>
              <a:t>凱撒密碼</a:t>
            </a:r>
            <a:r>
              <a:rPr lang="en-US" altLang="zh-TW" sz="6600" dirty="0"/>
              <a:t>@</a:t>
            </a:r>
            <a:r>
              <a:rPr lang="zh-TW" altLang="en-US" sz="6600" dirty="0"/>
              <a:t>替換式密碼</a:t>
            </a:r>
            <a:br>
              <a:rPr lang="zh-TW" altLang="en-US" sz="6600" dirty="0"/>
            </a:br>
            <a:r>
              <a:rPr lang="en-US" altLang="zh-TW" sz="6600" dirty="0"/>
              <a:t>Caesar cipher(ROT13) @Substitution cipher</a:t>
            </a:r>
          </a:p>
        </p:txBody>
      </p:sp>
    </p:spTree>
    <p:extLst>
      <p:ext uri="{BB962C8B-B14F-4D97-AF65-F5344CB8AC3E}">
        <p14:creationId xmlns:p14="http://schemas.microsoft.com/office/powerpoint/2010/main" val="28391098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798638" y="1116014"/>
            <a:ext cx="2087562" cy="2357437"/>
          </a:xfrm>
        </p:spPr>
      </p:pic>
      <p:sp>
        <p:nvSpPr>
          <p:cNvPr id="5" name="矩形圖說文字 4"/>
          <p:cNvSpPr/>
          <p:nvPr/>
        </p:nvSpPr>
        <p:spPr>
          <a:xfrm>
            <a:off x="152400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800" dirty="0"/>
              <a:t>古典密碼</a:t>
            </a:r>
            <a:r>
              <a:rPr lang="ja-JP" altLang="en-US" sz="2800" dirty="0">
                <a:latin typeface="標楷體" panose="03000509000000000000" pitchFamily="65" charset="-120"/>
              </a:rPr>
              <a:t>のの凱撒密碼</a:t>
            </a:r>
            <a:r>
              <a:rPr lang="en-US" altLang="zh-TW" dirty="0"/>
              <a:t/>
            </a:r>
            <a:br>
              <a:rPr lang="en-US" altLang="zh-TW" dirty="0"/>
            </a:br>
            <a:r>
              <a:rPr lang="en-US" altLang="zh-TW" dirty="0"/>
              <a:t>classical ciphers||Caesar cipher(ROT13) [https://en.wikipedia.org/wiki/Caesar_cipher]</a:t>
            </a:r>
          </a:p>
        </p:txBody>
      </p:sp>
      <p:sp>
        <p:nvSpPr>
          <p:cNvPr id="14340" name="矩形 5"/>
          <p:cNvSpPr>
            <a:spLocks noChangeArrowheads="1"/>
          </p:cNvSpPr>
          <p:nvPr/>
        </p:nvSpPr>
        <p:spPr bwMode="auto">
          <a:xfrm>
            <a:off x="1798638" y="3473450"/>
            <a:ext cx="2249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Gaius Julius Caesar</a:t>
            </a:r>
            <a:endParaRPr lang="zh-TW" altLang="en-US"/>
          </a:p>
        </p:txBody>
      </p:sp>
      <p:sp>
        <p:nvSpPr>
          <p:cNvPr id="14341" name="矩形 6"/>
          <p:cNvSpPr>
            <a:spLocks noChangeArrowheads="1"/>
          </p:cNvSpPr>
          <p:nvPr/>
        </p:nvSpPr>
        <p:spPr bwMode="auto">
          <a:xfrm>
            <a:off x="1617663" y="6481763"/>
            <a:ext cx="45191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https://en.wikipedia.org/wiki/Julius_Caesar</a:t>
            </a:r>
            <a:endParaRPr lang="zh-TW" altLang="en-US"/>
          </a:p>
        </p:txBody>
      </p:sp>
      <p:pic>
        <p:nvPicPr>
          <p:cNvPr id="14342" name="圖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8450" y="4905376"/>
            <a:ext cx="340518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矩形 8"/>
          <p:cNvSpPr>
            <a:spLocks noChangeArrowheads="1"/>
          </p:cNvSpPr>
          <p:nvPr/>
        </p:nvSpPr>
        <p:spPr bwMode="auto">
          <a:xfrm>
            <a:off x="5000625" y="4181476"/>
            <a:ext cx="457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Plain:   </a:t>
            </a:r>
            <a:r>
              <a:rPr lang="zh-TW" altLang="en-US"/>
              <a:t>  </a:t>
            </a:r>
            <a:r>
              <a:rPr lang="en-US" altLang="zh-TW"/>
              <a:t> ABCDEFGHIJKLMNOPQRSTUVWXYZ</a:t>
            </a:r>
          </a:p>
          <a:p>
            <a:r>
              <a:rPr lang="en-US" altLang="zh-TW"/>
              <a:t>Cipher:   XYZABCDEFGHIJKLMNOPQRSTUVW</a:t>
            </a:r>
            <a:endParaRPr lang="zh-TW" altLang="en-US"/>
          </a:p>
        </p:txBody>
      </p:sp>
      <p:cxnSp>
        <p:nvCxnSpPr>
          <p:cNvPr id="11" name="直線接點 10"/>
          <p:cNvCxnSpPr/>
          <p:nvPr/>
        </p:nvCxnSpPr>
        <p:spPr>
          <a:xfrm flipV="1">
            <a:off x="4905375" y="4137025"/>
            <a:ext cx="5619750" cy="4445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345" name="圖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83250" y="2481263"/>
            <a:ext cx="3752850"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1524001" y="3779839"/>
            <a:ext cx="2982913" cy="2154237"/>
          </a:xfrm>
          <a:prstGeom prst="rect">
            <a:avLst/>
          </a:prstGeom>
        </p:spPr>
        <p:txBody>
          <a:bodyPr>
            <a:spAutoFit/>
          </a:bodyPr>
          <a:lstStyle/>
          <a:p>
            <a:pPr marL="171450" indent="-171450">
              <a:buFont typeface="Wingdings" panose="05000000000000000000" pitchFamily="2" charset="2"/>
              <a:buChar char="ü"/>
              <a:defRPr/>
            </a:pPr>
            <a:r>
              <a:rPr lang="zh-TW" altLang="en-US" sz="1600" dirty="0"/>
              <a:t>愷撒密碼是一種</a:t>
            </a:r>
            <a:r>
              <a:rPr lang="zh-TW" altLang="en-US" sz="1600" b="1" dirty="0">
                <a:effectLst>
                  <a:outerShdw blurRad="38100" dist="38100" dir="2700000" algn="tl">
                    <a:srgbClr val="000000">
                      <a:alpha val="43137"/>
                    </a:srgbClr>
                  </a:outerShdw>
                </a:effectLst>
              </a:rPr>
              <a:t>替換加密</a:t>
            </a:r>
            <a:r>
              <a:rPr lang="zh-TW" altLang="en-US" sz="1600" dirty="0"/>
              <a:t>的技術</a:t>
            </a:r>
            <a:endParaRPr lang="en-US" altLang="zh-TW" sz="1600" dirty="0"/>
          </a:p>
          <a:p>
            <a:pPr marL="171450" indent="-171450">
              <a:buFont typeface="Wingdings" panose="05000000000000000000" pitchFamily="2" charset="2"/>
              <a:buChar char="ü"/>
              <a:defRPr/>
            </a:pPr>
            <a:r>
              <a:rPr lang="zh-TW" altLang="en-US" sz="1400" b="1" dirty="0">
                <a:solidFill>
                  <a:srgbClr val="FF0000"/>
                </a:solidFill>
              </a:rPr>
              <a:t>明文中的所有字母都在字母表上向後（或向前）按照一個固定數目進行偏移後被替換成密文。</a:t>
            </a:r>
            <a:endParaRPr lang="en-US" altLang="zh-TW" sz="1400" b="1" dirty="0">
              <a:solidFill>
                <a:srgbClr val="FF0000"/>
              </a:solidFill>
            </a:endParaRPr>
          </a:p>
          <a:p>
            <a:pPr marL="171450" indent="-171450">
              <a:buFont typeface="Wingdings" panose="05000000000000000000" pitchFamily="2" charset="2"/>
              <a:buChar char="ü"/>
              <a:defRPr/>
            </a:pPr>
            <a:r>
              <a:rPr lang="zh-TW" altLang="en-US" sz="1200" dirty="0"/>
              <a:t>這個加密方法是以羅馬共和時期愷撒的名字命名的，當年愷撒曾用此方法與其將軍們進行聯繫。</a:t>
            </a:r>
          </a:p>
          <a:p>
            <a:pPr marL="171450" indent="-171450">
              <a:buFont typeface="Wingdings" panose="05000000000000000000" pitchFamily="2" charset="2"/>
              <a:buChar char="ü"/>
              <a:defRPr/>
            </a:pPr>
            <a:r>
              <a:rPr lang="zh-TW" altLang="en-US" sz="1200" dirty="0"/>
              <a:t>愷撒密碼非常容易被破解，而且在實際應用中也無法保證通信安全。</a:t>
            </a:r>
          </a:p>
        </p:txBody>
      </p:sp>
      <p:sp>
        <p:nvSpPr>
          <p:cNvPr id="14347" name="矩形 13"/>
          <p:cNvSpPr>
            <a:spLocks noChangeArrowheads="1"/>
          </p:cNvSpPr>
          <p:nvPr/>
        </p:nvSpPr>
        <p:spPr bwMode="auto">
          <a:xfrm>
            <a:off x="8815389" y="2344739"/>
            <a:ext cx="17097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1400"/>
              <a:t>當偏移量是</a:t>
            </a:r>
            <a:r>
              <a:rPr lang="en-US" altLang="zh-TW" sz="1400"/>
              <a:t>3</a:t>
            </a:r>
            <a:r>
              <a:rPr lang="zh-TW" altLang="en-US" sz="1400"/>
              <a:t>的時候，所有的字母</a:t>
            </a:r>
            <a:r>
              <a:rPr lang="en-US" altLang="zh-TW" sz="1400"/>
              <a:t>A</a:t>
            </a:r>
            <a:r>
              <a:rPr lang="zh-TW" altLang="en-US" sz="1400"/>
              <a:t>將被替換成</a:t>
            </a:r>
            <a:r>
              <a:rPr lang="en-US" altLang="zh-TW" sz="1400"/>
              <a:t>D</a:t>
            </a:r>
            <a:r>
              <a:rPr lang="zh-TW" altLang="en-US" sz="1400"/>
              <a:t>，</a:t>
            </a:r>
            <a:r>
              <a:rPr lang="en-US" altLang="zh-TW" sz="1400"/>
              <a:t>B</a:t>
            </a:r>
            <a:r>
              <a:rPr lang="zh-TW" altLang="en-US" sz="1400"/>
              <a:t>變成</a:t>
            </a:r>
            <a:r>
              <a:rPr lang="en-US" altLang="zh-TW" sz="1400"/>
              <a:t>E</a:t>
            </a:r>
            <a:r>
              <a:rPr lang="zh-TW" altLang="en-US" sz="1400"/>
              <a:t>，以此類推。</a:t>
            </a:r>
          </a:p>
        </p:txBody>
      </p:sp>
      <p:sp>
        <p:nvSpPr>
          <p:cNvPr id="14348" name="矩形 15"/>
          <p:cNvSpPr>
            <a:spLocks noChangeArrowheads="1"/>
          </p:cNvSpPr>
          <p:nvPr/>
        </p:nvSpPr>
        <p:spPr bwMode="auto">
          <a:xfrm>
            <a:off x="4506914" y="1638300"/>
            <a:ext cx="2954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把字母往右或往左移動幾位</a:t>
            </a:r>
          </a:p>
        </p:txBody>
      </p:sp>
    </p:spTree>
    <p:extLst>
      <p:ext uri="{BB962C8B-B14F-4D97-AF65-F5344CB8AC3E}">
        <p14:creationId xmlns:p14="http://schemas.microsoft.com/office/powerpoint/2010/main" val="13569375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使用線上工具實測</a:t>
            </a:r>
            <a:endParaRPr lang="zh-TW" altLang="en-US" dirty="0"/>
          </a:p>
        </p:txBody>
      </p:sp>
      <p:pic>
        <p:nvPicPr>
          <p:cNvPr id="4" name="內容版面配置區 3"/>
          <p:cNvPicPr>
            <a:picLocks noGrp="1" noChangeAspect="1"/>
          </p:cNvPicPr>
          <p:nvPr>
            <p:ph idx="1"/>
          </p:nvPr>
        </p:nvPicPr>
        <p:blipFill rotWithShape="1">
          <a:blip r:embed="rId2"/>
          <a:srcRect l="19444" t="12055" r="29630" b="12731"/>
          <a:stretch/>
        </p:blipFill>
        <p:spPr>
          <a:xfrm>
            <a:off x="1524000" y="1030288"/>
            <a:ext cx="6477000" cy="5181600"/>
          </a:xfrm>
        </p:spPr>
      </p:pic>
      <p:sp>
        <p:nvSpPr>
          <p:cNvPr id="5" name="矩形 4"/>
          <p:cNvSpPr/>
          <p:nvPr/>
        </p:nvSpPr>
        <p:spPr>
          <a:xfrm>
            <a:off x="2932114" y="5562600"/>
            <a:ext cx="6656951" cy="523220"/>
          </a:xfrm>
          <a:prstGeom prst="rect">
            <a:avLst/>
          </a:prstGeom>
        </p:spPr>
        <p:txBody>
          <a:bodyPr wrap="none">
            <a:spAutoFit/>
          </a:bodyPr>
          <a:lstStyle/>
          <a:p>
            <a:pPr>
              <a:defRPr/>
            </a:pPr>
            <a:r>
              <a:rPr lang="en-US" altLang="zh-TW" sz="2800" b="1" dirty="0">
                <a:solidFill>
                  <a:srgbClr val="FF0000"/>
                </a:solidFill>
                <a:effectLst>
                  <a:outerShdw blurRad="38100" dist="38100" dir="2700000" algn="tl">
                    <a:srgbClr val="000000">
                      <a:alpha val="43137"/>
                    </a:srgbClr>
                  </a:outerShdw>
                </a:effectLst>
              </a:rPr>
              <a:t>https://www.xarg.org/tools/caesar-cipher/</a:t>
            </a:r>
            <a:endParaRPr lang="zh-TW"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2485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271712" y="785159"/>
            <a:ext cx="7648575" cy="5838825"/>
          </a:xfrm>
          <a:prstGeom prst="rect">
            <a:avLst/>
          </a:prstGeom>
        </p:spPr>
      </p:pic>
      <p:sp>
        <p:nvSpPr>
          <p:cNvPr id="3" name="矩形 2"/>
          <p:cNvSpPr/>
          <p:nvPr/>
        </p:nvSpPr>
        <p:spPr>
          <a:xfrm>
            <a:off x="1786743" y="-150219"/>
            <a:ext cx="8367996" cy="923330"/>
          </a:xfrm>
          <a:prstGeom prst="rect">
            <a:avLst/>
          </a:prstGeom>
        </p:spPr>
        <p:txBody>
          <a:bodyPr wrap="none">
            <a:spAutoFit/>
          </a:bodyPr>
          <a:lstStyle/>
          <a:p>
            <a:pPr algn="ctr"/>
            <a:r>
              <a:rPr lang="en-US" altLang="zh-TW" sz="5400" b="1" i="0" dirty="0" smtClean="0">
                <a:solidFill>
                  <a:srgbClr val="FF0000"/>
                </a:solidFill>
                <a:effectLst/>
                <a:latin typeface="Raleway"/>
              </a:rPr>
              <a:t>ABCTF 2016 : ceasar-salad-10</a:t>
            </a:r>
            <a:endParaRPr lang="en-US" altLang="zh-TW" sz="5400" b="1" i="0" dirty="0">
              <a:solidFill>
                <a:srgbClr val="FF0000"/>
              </a:solidFill>
              <a:effectLst/>
              <a:latin typeface="Raleway"/>
            </a:endParaRPr>
          </a:p>
        </p:txBody>
      </p:sp>
    </p:spTree>
    <p:extLst>
      <p:ext uri="{BB962C8B-B14F-4D97-AF65-F5344CB8AC3E}">
        <p14:creationId xmlns:p14="http://schemas.microsoft.com/office/powerpoint/2010/main" val="1588090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633787" y="257175"/>
            <a:ext cx="4924425" cy="6343650"/>
          </a:xfrm>
          <a:prstGeom prst="rect">
            <a:avLst/>
          </a:prstGeom>
        </p:spPr>
      </p:pic>
    </p:spTree>
    <p:extLst>
      <p:ext uri="{BB962C8B-B14F-4D97-AF65-F5344CB8AC3E}">
        <p14:creationId xmlns:p14="http://schemas.microsoft.com/office/powerpoint/2010/main" val="66496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sp>
        <p:nvSpPr>
          <p:cNvPr id="3" name="內容版面配置區 2"/>
          <p:cNvSpPr>
            <a:spLocks noGrp="1"/>
          </p:cNvSpPr>
          <p:nvPr>
            <p:ph idx="1"/>
          </p:nvPr>
        </p:nvSpPr>
        <p:spPr>
          <a:xfrm>
            <a:off x="1981200" y="1560513"/>
            <a:ext cx="8229600" cy="1828800"/>
          </a:xfrm>
        </p:spPr>
        <p:txBody>
          <a:bodyPr/>
          <a:lstStyle/>
          <a:p>
            <a:pPr marL="0" indent="0">
              <a:buNone/>
              <a:defRPr/>
            </a:pPr>
            <a:r>
              <a:rPr lang="zh-TW" altLang="en-US" dirty="0" smtClean="0"/>
              <a:t>在計算機的世界</a:t>
            </a:r>
            <a:r>
              <a:rPr lang="zh-TW" altLang="en-US" dirty="0"/>
              <a:t>有</a:t>
            </a:r>
            <a:r>
              <a:rPr lang="zh-TW" altLang="en-US" dirty="0" smtClean="0"/>
              <a:t>許多</a:t>
            </a:r>
            <a:endParaRPr lang="en-US" altLang="zh-TW" dirty="0" smtClean="0"/>
          </a:p>
          <a:p>
            <a:pPr marL="0" indent="0">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r>
              <a:rPr lang="en-US" altLang="zh-TW" b="1" dirty="0" smtClean="0">
                <a:solidFill>
                  <a:srgbClr val="FF0000"/>
                </a:solidFill>
                <a:effectLst>
                  <a:outerShdw blurRad="38100" dist="38100" dir="2700000" algn="tl">
                    <a:srgbClr val="000000">
                      <a:alpha val="43137"/>
                    </a:srgbClr>
                  </a:outerShdw>
                </a:effectLst>
              </a:rPr>
              <a:t>)</a:t>
            </a:r>
          </a:p>
          <a:p>
            <a:pPr marL="0" indent="0">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a:t>
            </a:r>
            <a:r>
              <a:rPr lang="zh-TW" altLang="en-US" dirty="0" smtClean="0"/>
              <a:t>的機制與應用</a:t>
            </a:r>
            <a:endParaRPr lang="zh-TW" altLang="en-US" dirty="0"/>
          </a:p>
        </p:txBody>
      </p:sp>
      <p:pic>
        <p:nvPicPr>
          <p:cNvPr id="27652"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200400"/>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7433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9423" y="4087173"/>
            <a:ext cx="11200695" cy="830997"/>
          </a:xfrm>
          <a:prstGeom prst="rect">
            <a:avLst/>
          </a:prstGeom>
          <a:solidFill>
            <a:schemeClr val="accent3">
              <a:lumMod val="75000"/>
            </a:schemeClr>
          </a:solidFill>
        </p:spPr>
        <p:txBody>
          <a:bodyPr wrap="none">
            <a:spAutoFit/>
          </a:bodyPr>
          <a:lstStyle/>
          <a:p>
            <a:r>
              <a:rPr lang="zh-TW" altLang="en-US" sz="4800" dirty="0" smtClean="0">
                <a:solidFill>
                  <a:schemeClr val="bg1"/>
                </a:solidFill>
              </a:rPr>
              <a:t>使用</a:t>
            </a:r>
            <a:r>
              <a:rPr lang="en-US" altLang="zh-TW" sz="4800" dirty="0" smtClean="0">
                <a:solidFill>
                  <a:schemeClr val="bg1"/>
                </a:solidFill>
              </a:rPr>
              <a:t>Python</a:t>
            </a:r>
            <a:r>
              <a:rPr lang="zh-TW" altLang="en-US" sz="4800" dirty="0" smtClean="0">
                <a:solidFill>
                  <a:schemeClr val="bg1"/>
                </a:solidFill>
              </a:rPr>
              <a:t>程式進行古典密碼的破密分析</a:t>
            </a:r>
            <a:endParaRPr lang="zh-TW" altLang="en-US" sz="4800" dirty="0">
              <a:solidFill>
                <a:schemeClr val="bg1"/>
              </a:solidFill>
            </a:endParaRPr>
          </a:p>
        </p:txBody>
      </p:sp>
    </p:spTree>
    <p:extLst>
      <p:ext uri="{BB962C8B-B14F-4D97-AF65-F5344CB8AC3E}">
        <p14:creationId xmlns:p14="http://schemas.microsoft.com/office/powerpoint/2010/main" val="3001109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9147" y="722987"/>
            <a:ext cx="7217134" cy="5078313"/>
          </a:xfrm>
          <a:prstGeom prst="rect">
            <a:avLst/>
          </a:prstGeom>
          <a:solidFill>
            <a:schemeClr val="accent6">
              <a:lumMod val="20000"/>
              <a:lumOff val="80000"/>
            </a:schemeClr>
          </a:solidFill>
        </p:spPr>
        <p:txBody>
          <a:bodyPr wrap="square">
            <a:spAutoFit/>
          </a:bodyPr>
          <a:lstStyle/>
          <a:p>
            <a:r>
              <a:rPr lang="en-US" altLang="zh-TW" dirty="0" smtClean="0"/>
              <a:t>import string</a:t>
            </a:r>
          </a:p>
          <a:p>
            <a:endParaRPr lang="en-US" altLang="zh-TW" dirty="0" smtClean="0"/>
          </a:p>
          <a:p>
            <a:r>
              <a:rPr lang="en-US" altLang="zh-TW" dirty="0" err="1" smtClean="0"/>
              <a:t>caesaralpha</a:t>
            </a:r>
            <a:r>
              <a:rPr lang="en-US" altLang="zh-TW" dirty="0" smtClean="0"/>
              <a:t> = "abcdefghijklmnopqrstuvwxyz0123456789"</a:t>
            </a:r>
          </a:p>
          <a:p>
            <a:endParaRPr lang="en-US" altLang="zh-TW" dirty="0" smtClean="0"/>
          </a:p>
          <a:p>
            <a:r>
              <a:rPr lang="en-US" altLang="zh-TW" dirty="0" err="1" smtClean="0"/>
              <a:t>def</a:t>
            </a:r>
            <a:r>
              <a:rPr lang="en-US" altLang="zh-TW" dirty="0" smtClean="0"/>
              <a:t> </a:t>
            </a:r>
            <a:r>
              <a:rPr lang="en-US" altLang="zh-TW" dirty="0" err="1" smtClean="0"/>
              <a:t>caesar</a:t>
            </a:r>
            <a:r>
              <a:rPr lang="en-US" altLang="zh-TW" dirty="0" smtClean="0"/>
              <a:t>(</a:t>
            </a:r>
            <a:r>
              <a:rPr lang="en-US" altLang="zh-TW" dirty="0" err="1" smtClean="0"/>
              <a:t>input_string,rot</a:t>
            </a:r>
            <a:r>
              <a:rPr lang="en-US" altLang="zh-TW" dirty="0" smtClean="0"/>
              <a:t>) :</a:t>
            </a:r>
          </a:p>
          <a:p>
            <a:r>
              <a:rPr lang="en-US" altLang="zh-TW" dirty="0" smtClean="0"/>
              <a:t>    </a:t>
            </a:r>
            <a:r>
              <a:rPr lang="en-US" altLang="zh-TW" dirty="0" err="1" smtClean="0"/>
              <a:t>output_string</a:t>
            </a:r>
            <a:r>
              <a:rPr lang="en-US" altLang="zh-TW" dirty="0" smtClean="0"/>
              <a:t> = ""</a:t>
            </a:r>
          </a:p>
          <a:p>
            <a:r>
              <a:rPr lang="en-US" altLang="zh-TW" dirty="0" smtClean="0"/>
              <a:t>    for </a:t>
            </a:r>
            <a:r>
              <a:rPr lang="en-US" altLang="zh-TW" dirty="0" err="1" smtClean="0"/>
              <a:t>i</a:t>
            </a:r>
            <a:r>
              <a:rPr lang="en-US" altLang="zh-TW" dirty="0" smtClean="0"/>
              <a:t> in range(</a:t>
            </a:r>
            <a:r>
              <a:rPr lang="en-US" altLang="zh-TW" dirty="0" err="1" smtClean="0"/>
              <a:t>len</a:t>
            </a:r>
            <a:r>
              <a:rPr lang="en-US" altLang="zh-TW" dirty="0" smtClean="0"/>
              <a:t>(</a:t>
            </a:r>
            <a:r>
              <a:rPr lang="en-US" altLang="zh-TW" dirty="0" err="1" smtClean="0"/>
              <a:t>input_string</a:t>
            </a:r>
            <a:r>
              <a:rPr lang="en-US" altLang="zh-TW" dirty="0" smtClean="0"/>
              <a:t>)):</a:t>
            </a:r>
          </a:p>
          <a:p>
            <a:r>
              <a:rPr lang="en-US" altLang="zh-TW" dirty="0" smtClean="0"/>
              <a:t>        if </a:t>
            </a:r>
            <a:r>
              <a:rPr lang="en-US" altLang="zh-TW" dirty="0" err="1" smtClean="0"/>
              <a:t>input_string</a:t>
            </a:r>
            <a:r>
              <a:rPr lang="en-US" altLang="zh-TW" dirty="0" smtClean="0"/>
              <a:t>[</a:t>
            </a:r>
            <a:r>
              <a:rPr lang="en-US" altLang="zh-TW" dirty="0" err="1" smtClean="0"/>
              <a:t>i</a:t>
            </a:r>
            <a:r>
              <a:rPr lang="en-US" altLang="zh-TW" dirty="0" smtClean="0"/>
              <a:t>].</a:t>
            </a:r>
            <a:r>
              <a:rPr lang="en-US" altLang="zh-TW" dirty="0" err="1" smtClean="0"/>
              <a:t>isalnum</a:t>
            </a:r>
            <a:r>
              <a:rPr lang="en-US" altLang="zh-TW" dirty="0" smtClean="0"/>
              <a:t>():</a:t>
            </a:r>
          </a:p>
          <a:p>
            <a:r>
              <a:rPr lang="en-US" altLang="zh-TW" dirty="0" smtClean="0"/>
              <a:t>            </a:t>
            </a:r>
            <a:r>
              <a:rPr lang="en-US" altLang="zh-TW" dirty="0" err="1" smtClean="0"/>
              <a:t>idx</a:t>
            </a:r>
            <a:r>
              <a:rPr lang="en-US" altLang="zh-TW" dirty="0" smtClean="0"/>
              <a:t> = (</a:t>
            </a:r>
            <a:r>
              <a:rPr lang="en-US" altLang="zh-TW" dirty="0" err="1" smtClean="0"/>
              <a:t>caesaralpha.find</a:t>
            </a:r>
            <a:r>
              <a:rPr lang="en-US" altLang="zh-TW" dirty="0" smtClean="0"/>
              <a:t>(</a:t>
            </a:r>
            <a:r>
              <a:rPr lang="en-US" altLang="zh-TW" dirty="0" err="1" smtClean="0"/>
              <a:t>input_string</a:t>
            </a:r>
            <a:r>
              <a:rPr lang="en-US" altLang="zh-TW" dirty="0" smtClean="0"/>
              <a:t>[</a:t>
            </a:r>
            <a:r>
              <a:rPr lang="en-US" altLang="zh-TW" dirty="0" err="1" smtClean="0"/>
              <a:t>i</a:t>
            </a:r>
            <a:r>
              <a:rPr lang="en-US" altLang="zh-TW" dirty="0" smtClean="0"/>
              <a:t>]) + rot) % </a:t>
            </a:r>
            <a:r>
              <a:rPr lang="en-US" altLang="zh-TW" dirty="0" err="1" smtClean="0"/>
              <a:t>len</a:t>
            </a:r>
            <a:r>
              <a:rPr lang="en-US" altLang="zh-TW" dirty="0" smtClean="0"/>
              <a:t>(</a:t>
            </a:r>
            <a:r>
              <a:rPr lang="en-US" altLang="zh-TW" dirty="0" err="1" smtClean="0"/>
              <a:t>caesaralpha</a:t>
            </a:r>
            <a:r>
              <a:rPr lang="en-US" altLang="zh-TW" dirty="0" smtClean="0"/>
              <a:t>)</a:t>
            </a:r>
          </a:p>
          <a:p>
            <a:r>
              <a:rPr lang="en-US" altLang="zh-TW" dirty="0" smtClean="0"/>
              <a:t>            </a:t>
            </a:r>
            <a:r>
              <a:rPr lang="en-US" altLang="zh-TW" dirty="0" err="1" smtClean="0"/>
              <a:t>output_string</a:t>
            </a:r>
            <a:r>
              <a:rPr lang="en-US" altLang="zh-TW" dirty="0" smtClean="0"/>
              <a:t> += </a:t>
            </a:r>
            <a:r>
              <a:rPr lang="en-US" altLang="zh-TW" dirty="0" err="1" smtClean="0"/>
              <a:t>caesaralpha</a:t>
            </a:r>
            <a:r>
              <a:rPr lang="en-US" altLang="zh-TW" dirty="0" smtClean="0"/>
              <a:t>[</a:t>
            </a:r>
            <a:r>
              <a:rPr lang="en-US" altLang="zh-TW" dirty="0" err="1" smtClean="0"/>
              <a:t>idx</a:t>
            </a:r>
            <a:r>
              <a:rPr lang="en-US" altLang="zh-TW" dirty="0" smtClean="0"/>
              <a:t>]</a:t>
            </a:r>
          </a:p>
          <a:p>
            <a:r>
              <a:rPr lang="en-US" altLang="zh-TW" dirty="0" smtClean="0"/>
              <a:t>        else:</a:t>
            </a:r>
          </a:p>
          <a:p>
            <a:r>
              <a:rPr lang="en-US" altLang="zh-TW" dirty="0" smtClean="0"/>
              <a:t>            </a:t>
            </a:r>
            <a:r>
              <a:rPr lang="en-US" altLang="zh-TW" dirty="0" err="1" smtClean="0"/>
              <a:t>output_string</a:t>
            </a:r>
            <a:r>
              <a:rPr lang="en-US" altLang="zh-TW" dirty="0" smtClean="0"/>
              <a:t> += </a:t>
            </a:r>
            <a:r>
              <a:rPr lang="en-US" altLang="zh-TW" dirty="0" err="1" smtClean="0"/>
              <a:t>input_string</a:t>
            </a:r>
            <a:r>
              <a:rPr lang="en-US" altLang="zh-TW" dirty="0" smtClean="0"/>
              <a:t>[</a:t>
            </a:r>
            <a:r>
              <a:rPr lang="en-US" altLang="zh-TW" dirty="0" err="1" smtClean="0"/>
              <a:t>i</a:t>
            </a:r>
            <a:r>
              <a:rPr lang="en-US" altLang="zh-TW" dirty="0" smtClean="0"/>
              <a:t>]</a:t>
            </a:r>
          </a:p>
          <a:p>
            <a:r>
              <a:rPr lang="en-US" altLang="zh-TW" dirty="0" smtClean="0"/>
              <a:t>    return </a:t>
            </a:r>
            <a:r>
              <a:rPr lang="en-US" altLang="zh-TW" dirty="0" err="1" smtClean="0"/>
              <a:t>output_string</a:t>
            </a:r>
            <a:endParaRPr lang="en-US" altLang="zh-TW" dirty="0" smtClean="0"/>
          </a:p>
          <a:p>
            <a:endParaRPr lang="en-US" altLang="zh-TW" dirty="0" smtClean="0"/>
          </a:p>
          <a:p>
            <a:r>
              <a:rPr lang="en-US" altLang="zh-TW" dirty="0" err="1" smtClean="0"/>
              <a:t>enc</a:t>
            </a:r>
            <a:r>
              <a:rPr lang="en-US" altLang="zh-TW" dirty="0" smtClean="0"/>
              <a:t> = '7sj-ighm-742q3w4t' # encrypt data</a:t>
            </a:r>
          </a:p>
          <a:p>
            <a:endParaRPr lang="en-US" altLang="zh-TW" dirty="0" smtClean="0"/>
          </a:p>
          <a:p>
            <a:r>
              <a:rPr lang="en-US" altLang="zh-TW" dirty="0" smtClean="0"/>
              <a:t>for </a:t>
            </a:r>
            <a:r>
              <a:rPr lang="en-US" altLang="zh-TW" dirty="0" err="1" smtClean="0"/>
              <a:t>i</a:t>
            </a:r>
            <a:r>
              <a:rPr lang="en-US" altLang="zh-TW" dirty="0" smtClean="0"/>
              <a:t> in range(</a:t>
            </a:r>
            <a:r>
              <a:rPr lang="en-US" altLang="zh-TW" dirty="0" err="1" smtClean="0"/>
              <a:t>len</a:t>
            </a:r>
            <a:r>
              <a:rPr lang="en-US" altLang="zh-TW" dirty="0" smtClean="0"/>
              <a:t>(</a:t>
            </a:r>
            <a:r>
              <a:rPr lang="en-US" altLang="zh-TW" dirty="0" err="1" smtClean="0"/>
              <a:t>caesaralpha</a:t>
            </a:r>
            <a:r>
              <a:rPr lang="en-US" altLang="zh-TW" dirty="0" smtClean="0"/>
              <a:t>)):</a:t>
            </a:r>
          </a:p>
          <a:p>
            <a:r>
              <a:rPr lang="en-US" altLang="zh-TW" dirty="0" smtClean="0"/>
              <a:t>    print(</a:t>
            </a:r>
            <a:r>
              <a:rPr lang="en-US" altLang="zh-TW" dirty="0" err="1" smtClean="0"/>
              <a:t>caesar</a:t>
            </a:r>
            <a:r>
              <a:rPr lang="en-US" altLang="zh-TW" dirty="0" smtClean="0"/>
              <a:t>(</a:t>
            </a:r>
            <a:r>
              <a:rPr lang="en-US" altLang="zh-TW" dirty="0" err="1" smtClean="0"/>
              <a:t>enc</a:t>
            </a:r>
            <a:r>
              <a:rPr lang="en-US" altLang="zh-TW" dirty="0" smtClean="0"/>
              <a:t>, </a:t>
            </a:r>
            <a:r>
              <a:rPr lang="en-US" altLang="zh-TW" dirty="0" err="1" smtClean="0"/>
              <a:t>i</a:t>
            </a:r>
            <a:r>
              <a:rPr lang="en-US" altLang="zh-TW" dirty="0" smtClean="0"/>
              <a:t>))</a:t>
            </a:r>
          </a:p>
        </p:txBody>
      </p:sp>
      <p:sp>
        <p:nvSpPr>
          <p:cNvPr id="3" name="矩形 2"/>
          <p:cNvSpPr/>
          <p:nvPr/>
        </p:nvSpPr>
        <p:spPr>
          <a:xfrm>
            <a:off x="1643766" y="6135255"/>
            <a:ext cx="2913875" cy="369332"/>
          </a:xfrm>
          <a:prstGeom prst="rect">
            <a:avLst/>
          </a:prstGeom>
        </p:spPr>
        <p:txBody>
          <a:bodyPr wrap="none">
            <a:spAutoFit/>
          </a:bodyPr>
          <a:lstStyle/>
          <a:p>
            <a:r>
              <a:rPr lang="en-US" altLang="zh-TW" dirty="0" smtClean="0"/>
              <a:t>'rc3-2016-romangod'.upper()</a:t>
            </a:r>
            <a:endParaRPr lang="zh-TW" altLang="en-US" dirty="0"/>
          </a:p>
        </p:txBody>
      </p:sp>
    </p:spTree>
    <p:extLst>
      <p:ext uri="{BB962C8B-B14F-4D97-AF65-F5344CB8AC3E}">
        <p14:creationId xmlns:p14="http://schemas.microsoft.com/office/powerpoint/2010/main" val="2764986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75364" y="33700"/>
            <a:ext cx="5702714" cy="6824300"/>
          </a:xfrm>
          <a:prstGeom prst="rect">
            <a:avLst/>
          </a:prstGeom>
        </p:spPr>
      </p:pic>
      <p:pic>
        <p:nvPicPr>
          <p:cNvPr id="3" name="圖片 2"/>
          <p:cNvPicPr>
            <a:picLocks noChangeAspect="1"/>
          </p:cNvPicPr>
          <p:nvPr/>
        </p:nvPicPr>
        <p:blipFill>
          <a:blip r:embed="rId3"/>
          <a:stretch>
            <a:fillRect/>
          </a:stretch>
        </p:blipFill>
        <p:spPr>
          <a:xfrm>
            <a:off x="6513535" y="140066"/>
            <a:ext cx="1933706" cy="6611568"/>
          </a:xfrm>
          <a:prstGeom prst="rect">
            <a:avLst/>
          </a:prstGeom>
        </p:spPr>
      </p:pic>
      <p:sp>
        <p:nvSpPr>
          <p:cNvPr id="4" name="矩形 3"/>
          <p:cNvSpPr/>
          <p:nvPr/>
        </p:nvSpPr>
        <p:spPr>
          <a:xfrm>
            <a:off x="6513535" y="5173249"/>
            <a:ext cx="1954061" cy="25052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11411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693096" y="2298690"/>
            <a:ext cx="5707824" cy="2028400"/>
          </a:xfrm>
          <a:prstGeom prst="rect">
            <a:avLst/>
          </a:prstGeom>
        </p:spPr>
      </p:pic>
    </p:spTree>
    <p:extLst>
      <p:ext uri="{BB962C8B-B14F-4D97-AF65-F5344CB8AC3E}">
        <p14:creationId xmlns:p14="http://schemas.microsoft.com/office/powerpoint/2010/main" val="3204637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887586" y="793879"/>
            <a:ext cx="10391775" cy="5362575"/>
          </a:xfrm>
          <a:prstGeom prst="rect">
            <a:avLst/>
          </a:prstGeom>
        </p:spPr>
      </p:pic>
      <p:sp>
        <p:nvSpPr>
          <p:cNvPr id="3" name="矩形 2"/>
          <p:cNvSpPr/>
          <p:nvPr/>
        </p:nvSpPr>
        <p:spPr>
          <a:xfrm>
            <a:off x="2722323" y="24438"/>
            <a:ext cx="6096000" cy="769441"/>
          </a:xfrm>
          <a:prstGeom prst="rect">
            <a:avLst/>
          </a:prstGeom>
        </p:spPr>
        <p:txBody>
          <a:bodyPr>
            <a:spAutoFit/>
          </a:bodyPr>
          <a:lstStyle/>
          <a:p>
            <a:pPr algn="ctr"/>
            <a:r>
              <a:rPr lang="en-US" altLang="zh-TW" sz="4400" b="1" i="0" dirty="0" smtClean="0">
                <a:solidFill>
                  <a:srgbClr val="FF0000"/>
                </a:solidFill>
                <a:effectLst/>
                <a:latin typeface="Raleway"/>
              </a:rPr>
              <a:t>RC3 CTF 2016 : salad-100</a:t>
            </a:r>
          </a:p>
        </p:txBody>
      </p:sp>
    </p:spTree>
    <p:extLst>
      <p:ext uri="{BB962C8B-B14F-4D97-AF65-F5344CB8AC3E}">
        <p14:creationId xmlns:p14="http://schemas.microsoft.com/office/powerpoint/2010/main" val="3921843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643312" y="1457325"/>
            <a:ext cx="4905375" cy="3943350"/>
          </a:xfrm>
          <a:prstGeom prst="rect">
            <a:avLst/>
          </a:prstGeom>
        </p:spPr>
      </p:pic>
    </p:spTree>
    <p:extLst>
      <p:ext uri="{BB962C8B-B14F-4D97-AF65-F5344CB8AC3E}">
        <p14:creationId xmlns:p14="http://schemas.microsoft.com/office/powerpoint/2010/main" val="2263450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 y="2433100"/>
            <a:ext cx="11190136" cy="34707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6600" dirty="0"/>
              <a:t>換位加密法</a:t>
            </a:r>
            <a:r>
              <a:rPr lang="ja-JP" altLang="en-US" sz="6600" dirty="0">
                <a:latin typeface="標楷體" panose="03000509000000000000" pitchFamily="65" charset="-120"/>
              </a:rPr>
              <a:t>の</a:t>
            </a:r>
            <a:endParaRPr lang="en-US" altLang="ja-JP" sz="6600" dirty="0">
              <a:latin typeface="標楷體" panose="03000509000000000000" pitchFamily="65" charset="-120"/>
            </a:endParaRPr>
          </a:p>
          <a:p>
            <a:pPr algn="ctr">
              <a:defRPr/>
            </a:pPr>
            <a:r>
              <a:rPr lang="en-US" altLang="zh-TW" sz="6600" dirty="0" err="1"/>
              <a:t>Scytale</a:t>
            </a:r>
            <a:r>
              <a:rPr lang="en-US" altLang="zh-TW" sz="6600" dirty="0"/>
              <a:t> cipher</a:t>
            </a:r>
          </a:p>
          <a:p>
            <a:pPr algn="ctr">
              <a:defRPr/>
            </a:pPr>
            <a:r>
              <a:rPr lang="zh-TW" altLang="en-US" sz="6600" dirty="0"/>
              <a:t>密碼棒</a:t>
            </a:r>
            <a:endParaRPr lang="en-US" altLang="zh-TW" sz="6600" dirty="0"/>
          </a:p>
        </p:txBody>
      </p:sp>
    </p:spTree>
    <p:extLst>
      <p:ext uri="{BB962C8B-B14F-4D97-AF65-F5344CB8AC3E}">
        <p14:creationId xmlns:p14="http://schemas.microsoft.com/office/powerpoint/2010/main" val="21453307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圖片 5"/>
          <p:cNvPicPr>
            <a:picLocks noChangeAspect="1"/>
          </p:cNvPicPr>
          <p:nvPr/>
        </p:nvPicPr>
        <p:blipFill>
          <a:blip r:embed="rId2">
            <a:extLst>
              <a:ext uri="{28A0092B-C50C-407E-A947-70E740481C1C}">
                <a14:useLocalDpi xmlns:a14="http://schemas.microsoft.com/office/drawing/2010/main" val="0"/>
              </a:ext>
            </a:extLst>
          </a:blip>
          <a:srcRect l="23676" r="20386"/>
          <a:stretch>
            <a:fillRect/>
          </a:stretch>
        </p:blipFill>
        <p:spPr bwMode="auto">
          <a:xfrm>
            <a:off x="1765301" y="1374775"/>
            <a:ext cx="155416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圖說文字 6"/>
          <p:cNvSpPr/>
          <p:nvPr/>
        </p:nvSpPr>
        <p:spPr>
          <a:xfrm>
            <a:off x="1524000" y="1"/>
            <a:ext cx="9144000" cy="11842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4000" dirty="0"/>
              <a:t>西元前</a:t>
            </a:r>
            <a:r>
              <a:rPr lang="en-US" altLang="zh-TW" sz="4000" dirty="0"/>
              <a:t>7</a:t>
            </a:r>
            <a:r>
              <a:rPr lang="zh-TW" altLang="en-US" sz="4000" dirty="0"/>
              <a:t>世紀的希臘詩人</a:t>
            </a:r>
            <a:br>
              <a:rPr lang="zh-TW" altLang="en-US" sz="4000" dirty="0"/>
            </a:br>
            <a:r>
              <a:rPr lang="en-US" altLang="zh-TW" sz="4000" dirty="0"/>
              <a:t>Archilochus</a:t>
            </a:r>
            <a:endParaRPr lang="zh-TW" altLang="en-US" dirty="0"/>
          </a:p>
        </p:txBody>
      </p:sp>
      <p:sp>
        <p:nvSpPr>
          <p:cNvPr id="24580" name="矩形 1"/>
          <p:cNvSpPr>
            <a:spLocks noChangeArrowheads="1"/>
          </p:cNvSpPr>
          <p:nvPr/>
        </p:nvSpPr>
        <p:spPr bwMode="auto">
          <a:xfrm>
            <a:off x="3581400" y="3124201"/>
            <a:ext cx="65532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在密碼學裡，密碼棒是個可使的傳遞訊息字母順序改變的工具，由一條加工過、且有夾帶訊息的皮革繞在一個木棒所組成。</a:t>
            </a:r>
            <a:endParaRPr lang="en-US" altLang="zh-TW"/>
          </a:p>
          <a:p>
            <a:endParaRPr lang="en-US" altLang="zh-TW"/>
          </a:p>
          <a:p>
            <a:r>
              <a:rPr lang="zh-TW" altLang="en-US"/>
              <a:t>在古希臘，文書記載著斯巴達人用此於軍事上的訊息傳遞。</a:t>
            </a:r>
          </a:p>
          <a:p>
            <a:endParaRPr lang="en-US" altLang="zh-TW"/>
          </a:p>
          <a:p>
            <a:r>
              <a:rPr lang="zh-TW" altLang="en-US"/>
              <a:t>密碼接受者需使用一個相同尺寸、讓他將密碼條繞在上面解讀的棒子。</a:t>
            </a:r>
            <a:endParaRPr lang="en-US" altLang="zh-TW"/>
          </a:p>
          <a:p>
            <a:endParaRPr lang="en-US" altLang="zh-TW"/>
          </a:p>
          <a:p>
            <a:r>
              <a:rPr lang="zh-TW" altLang="en-US"/>
              <a:t>快速且不容易解讀錯誤的優點，使它在戰場上大受歡迎。 </a:t>
            </a:r>
            <a:endParaRPr lang="en-US" altLang="zh-TW"/>
          </a:p>
          <a:p>
            <a:endParaRPr lang="en-US" altLang="zh-TW"/>
          </a:p>
          <a:p>
            <a:r>
              <a:rPr lang="zh-TW" altLang="en-US"/>
              <a:t>但是它很容易就被破解了</a:t>
            </a:r>
          </a:p>
        </p:txBody>
      </p:sp>
      <p:sp>
        <p:nvSpPr>
          <p:cNvPr id="24581" name="矩形 4"/>
          <p:cNvSpPr>
            <a:spLocks noChangeArrowheads="1"/>
          </p:cNvSpPr>
          <p:nvPr/>
        </p:nvSpPr>
        <p:spPr bwMode="auto">
          <a:xfrm>
            <a:off x="3538538" y="2767014"/>
            <a:ext cx="3810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https://zh.wikipedia.org/wiki/密碼棒</a:t>
            </a:r>
          </a:p>
        </p:txBody>
      </p:sp>
      <p:pic>
        <p:nvPicPr>
          <p:cNvPr id="24582" name="Picture 2" descr="https://upload.wikimedia.org/wikipedia/commons/thumb/5/51/Skytale.png/199px-Skyta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5401"/>
            <a:ext cx="3810000"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矩形 7"/>
          <p:cNvSpPr>
            <a:spLocks noChangeArrowheads="1"/>
          </p:cNvSpPr>
          <p:nvPr/>
        </p:nvSpPr>
        <p:spPr bwMode="auto">
          <a:xfrm>
            <a:off x="3556000" y="1714500"/>
            <a:ext cx="45720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000"/>
              <a:t>Scytale cipher</a:t>
            </a:r>
            <a:r>
              <a:rPr lang="en-US" altLang="zh-TW"/>
              <a:t/>
            </a:r>
            <a:br>
              <a:rPr lang="en-US" altLang="zh-TW"/>
            </a:br>
            <a:r>
              <a:rPr lang="en-US" altLang="zh-TW"/>
              <a:t>https://en.wikipedia.org/wiki/Scytale</a:t>
            </a:r>
            <a:endParaRPr lang="zh-TW" altLang="en-US"/>
          </a:p>
        </p:txBody>
      </p:sp>
    </p:spTree>
    <p:extLst>
      <p:ext uri="{BB962C8B-B14F-4D97-AF65-F5344CB8AC3E}">
        <p14:creationId xmlns:p14="http://schemas.microsoft.com/office/powerpoint/2010/main" val="19683192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525589" y="1419226"/>
            <a:ext cx="4637087" cy="779463"/>
          </a:xfrm>
        </p:spPr>
        <p:txBody>
          <a:bodyPr>
            <a:normAutofit fontScale="77500" lnSpcReduction="20000"/>
          </a:bodyPr>
          <a:lstStyle/>
          <a:p>
            <a:pPr marL="0" indent="0">
              <a:buNone/>
              <a:defRPr/>
            </a:pPr>
            <a:r>
              <a:rPr lang="zh-TW" altLang="en-US" dirty="0" smtClean="0"/>
              <a:t>假設那棒可寫下四個字母使之圍繞</a:t>
            </a:r>
            <a:endParaRPr lang="en-US" altLang="zh-TW" dirty="0" smtClean="0"/>
          </a:p>
          <a:p>
            <a:pPr marL="0" indent="0">
              <a:buNone/>
              <a:defRPr/>
            </a:pPr>
            <a:r>
              <a:rPr lang="zh-TW" altLang="en-US" dirty="0" smtClean="0"/>
              <a:t>成圓圈且</a:t>
            </a:r>
            <a:r>
              <a:rPr lang="en-US" altLang="zh-TW" dirty="0" smtClean="0"/>
              <a:t>5</a:t>
            </a:r>
            <a:r>
              <a:rPr lang="zh-TW" altLang="en-US" dirty="0" smtClean="0"/>
              <a:t>個字母可連成一線。</a:t>
            </a:r>
            <a:endParaRPr lang="zh-TW" altLang="en-US" dirty="0"/>
          </a:p>
        </p:txBody>
      </p:sp>
      <p:pic>
        <p:nvPicPr>
          <p:cNvPr id="25603"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25" y="1247776"/>
            <a:ext cx="2730500"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矩形 4"/>
          <p:cNvSpPr>
            <a:spLocks noChangeArrowheads="1"/>
          </p:cNvSpPr>
          <p:nvPr/>
        </p:nvSpPr>
        <p:spPr bwMode="auto">
          <a:xfrm>
            <a:off x="1993900" y="2605088"/>
            <a:ext cx="49536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100"/>
              <a:t>範例文字：</a:t>
            </a:r>
            <a:r>
              <a:rPr lang="en-US" altLang="zh-TW" sz="2100"/>
              <a:t>"Help me I am under attack".</a:t>
            </a:r>
            <a:endParaRPr lang="zh-TW" altLang="en-US" sz="2100"/>
          </a:p>
        </p:txBody>
      </p:sp>
      <p:sp>
        <p:nvSpPr>
          <p:cNvPr id="25605" name="矩形 5"/>
          <p:cNvSpPr>
            <a:spLocks noChangeArrowheads="1"/>
          </p:cNvSpPr>
          <p:nvPr/>
        </p:nvSpPr>
        <p:spPr bwMode="auto">
          <a:xfrm>
            <a:off x="3135313" y="3475038"/>
            <a:ext cx="17129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pt-BR" altLang="zh-TW" sz="2100"/>
              <a:t>H E L P M</a:t>
            </a:r>
          </a:p>
          <a:p>
            <a:r>
              <a:rPr lang="pt-BR" altLang="zh-TW" sz="2100"/>
              <a:t>E I A M U</a:t>
            </a:r>
          </a:p>
          <a:p>
            <a:r>
              <a:rPr lang="pt-BR" altLang="zh-TW" sz="2100"/>
              <a:t>N D E R A</a:t>
            </a:r>
          </a:p>
          <a:p>
            <a:r>
              <a:rPr lang="pt-BR" altLang="zh-TW" sz="2100"/>
              <a:t>T T A C K</a:t>
            </a:r>
          </a:p>
        </p:txBody>
      </p:sp>
      <p:sp>
        <p:nvSpPr>
          <p:cNvPr id="25606" name="矩形 6"/>
          <p:cNvSpPr>
            <a:spLocks noChangeArrowheads="1"/>
          </p:cNvSpPr>
          <p:nvPr/>
        </p:nvSpPr>
        <p:spPr bwMode="auto">
          <a:xfrm>
            <a:off x="2387600" y="5592764"/>
            <a:ext cx="45255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pt-BR" altLang="zh-TW" sz="2400"/>
              <a:t>"HENTEIDTLAEAPMRCMUAK"</a:t>
            </a:r>
            <a:endParaRPr lang="zh-TW" altLang="en-US" sz="2400"/>
          </a:p>
        </p:txBody>
      </p:sp>
      <p:sp>
        <p:nvSpPr>
          <p:cNvPr id="8" name="向下箭號 7"/>
          <p:cNvSpPr/>
          <p:nvPr/>
        </p:nvSpPr>
        <p:spPr>
          <a:xfrm>
            <a:off x="3527425" y="3049589"/>
            <a:ext cx="471488" cy="358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9" name="向下箭號 8"/>
          <p:cNvSpPr/>
          <p:nvPr/>
        </p:nvSpPr>
        <p:spPr>
          <a:xfrm>
            <a:off x="3622675" y="5046664"/>
            <a:ext cx="469900" cy="358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10" name="矩形圖說文字 9"/>
          <p:cNvSpPr/>
          <p:nvPr/>
        </p:nvSpPr>
        <p:spPr>
          <a:xfrm>
            <a:off x="1524000" y="11114"/>
            <a:ext cx="9144000" cy="11842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TW" sz="4000" dirty="0" err="1"/>
              <a:t>Scytale</a:t>
            </a:r>
            <a:r>
              <a:rPr lang="en-US" altLang="zh-TW" sz="4000" dirty="0"/>
              <a:t> cipher::</a:t>
            </a:r>
            <a:r>
              <a:rPr lang="zh-TW" altLang="en-US" sz="3200" dirty="0">
                <a:solidFill>
                  <a:srgbClr val="FFFF00"/>
                </a:solidFill>
              </a:rPr>
              <a:t>加密</a:t>
            </a:r>
            <a:r>
              <a:rPr lang="zh-TW" altLang="en-US" sz="3200" dirty="0"/>
              <a:t>方法</a:t>
            </a:r>
            <a:r>
              <a:rPr lang="en-US" altLang="zh-TW" sz="3200" dirty="0"/>
              <a:t/>
            </a:r>
            <a:br>
              <a:rPr lang="en-US" altLang="zh-TW" sz="3200" dirty="0"/>
            </a:br>
            <a:r>
              <a:rPr lang="en-US" altLang="zh-TW" dirty="0"/>
              <a:t>https://en.wikipedia.org/wiki/Scytale</a:t>
            </a:r>
            <a:endParaRPr lang="zh-TW" altLang="en-US" dirty="0"/>
          </a:p>
        </p:txBody>
      </p:sp>
    </p:spTree>
    <p:extLst>
      <p:ext uri="{BB962C8B-B14F-4D97-AF65-F5344CB8AC3E}">
        <p14:creationId xmlns:p14="http://schemas.microsoft.com/office/powerpoint/2010/main" val="29565157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188076" y="857250"/>
            <a:ext cx="4479925" cy="51435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3" name="內容版面配置區 2"/>
          <p:cNvSpPr>
            <a:spLocks noGrp="1"/>
          </p:cNvSpPr>
          <p:nvPr>
            <p:ph idx="1"/>
          </p:nvPr>
        </p:nvSpPr>
        <p:spPr>
          <a:xfrm>
            <a:off x="1550989" y="1614488"/>
            <a:ext cx="4637087" cy="779462"/>
          </a:xfrm>
        </p:spPr>
        <p:txBody>
          <a:bodyPr>
            <a:normAutofit fontScale="77500" lnSpcReduction="20000"/>
          </a:bodyPr>
          <a:lstStyle/>
          <a:p>
            <a:pPr marL="0" indent="0">
              <a:buNone/>
              <a:defRPr/>
            </a:pPr>
            <a:r>
              <a:rPr lang="zh-TW" altLang="en-US" dirty="0" smtClean="0"/>
              <a:t>假設那棒可寫下四個字母使之圍繞</a:t>
            </a:r>
            <a:endParaRPr lang="en-US" altLang="zh-TW" dirty="0" smtClean="0"/>
          </a:p>
          <a:p>
            <a:pPr marL="0" indent="0">
              <a:buNone/>
              <a:defRPr/>
            </a:pPr>
            <a:r>
              <a:rPr lang="zh-TW" altLang="en-US" dirty="0" smtClean="0"/>
              <a:t>成圓圈且</a:t>
            </a:r>
            <a:r>
              <a:rPr lang="en-US" altLang="zh-TW" dirty="0" smtClean="0"/>
              <a:t>5</a:t>
            </a:r>
            <a:r>
              <a:rPr lang="zh-TW" altLang="en-US" dirty="0" smtClean="0"/>
              <a:t>個字母可連成一線。</a:t>
            </a:r>
            <a:endParaRPr lang="zh-TW" altLang="en-US" dirty="0"/>
          </a:p>
        </p:txBody>
      </p:sp>
      <p:sp>
        <p:nvSpPr>
          <p:cNvPr id="26628" name="矩形 4"/>
          <p:cNvSpPr>
            <a:spLocks noChangeArrowheads="1"/>
          </p:cNvSpPr>
          <p:nvPr/>
        </p:nvSpPr>
        <p:spPr bwMode="auto">
          <a:xfrm>
            <a:off x="1550988" y="2681288"/>
            <a:ext cx="49536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100"/>
              <a:t>範例文字：</a:t>
            </a:r>
            <a:r>
              <a:rPr lang="en-US" altLang="zh-TW" sz="2100"/>
              <a:t>"Help me I am under attack".</a:t>
            </a:r>
            <a:endParaRPr lang="zh-TW" altLang="en-US" sz="2100"/>
          </a:p>
        </p:txBody>
      </p:sp>
      <p:sp>
        <p:nvSpPr>
          <p:cNvPr id="26629" name="矩形 5"/>
          <p:cNvSpPr>
            <a:spLocks noChangeArrowheads="1"/>
          </p:cNvSpPr>
          <p:nvPr/>
        </p:nvSpPr>
        <p:spPr bwMode="auto">
          <a:xfrm>
            <a:off x="2959100" y="3762375"/>
            <a:ext cx="2057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pt-BR" altLang="zh-TW" sz="2100"/>
              <a:t>H E L P M</a:t>
            </a:r>
          </a:p>
          <a:p>
            <a:r>
              <a:rPr lang="pt-BR" altLang="zh-TW" sz="2100"/>
              <a:t>E I A M U</a:t>
            </a:r>
          </a:p>
          <a:p>
            <a:r>
              <a:rPr lang="pt-BR" altLang="zh-TW" sz="2100"/>
              <a:t>N D E R A</a:t>
            </a:r>
          </a:p>
          <a:p>
            <a:r>
              <a:rPr lang="pt-BR" altLang="zh-TW" sz="2100"/>
              <a:t>T T A C K</a:t>
            </a:r>
          </a:p>
        </p:txBody>
      </p:sp>
      <p:sp>
        <p:nvSpPr>
          <p:cNvPr id="26630" name="矩形 6"/>
          <p:cNvSpPr>
            <a:spLocks noChangeArrowheads="1"/>
          </p:cNvSpPr>
          <p:nvPr/>
        </p:nvSpPr>
        <p:spPr bwMode="auto">
          <a:xfrm>
            <a:off x="1792288" y="5810251"/>
            <a:ext cx="45255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pt-BR" altLang="zh-TW" sz="2400"/>
              <a:t>"HENTEIDTLAEAPMRCMUAK"</a:t>
            </a:r>
            <a:endParaRPr lang="zh-TW" altLang="en-US" sz="2400"/>
          </a:p>
        </p:txBody>
      </p:sp>
      <p:sp>
        <p:nvSpPr>
          <p:cNvPr id="8" name="向下箭號 7"/>
          <p:cNvSpPr/>
          <p:nvPr/>
        </p:nvSpPr>
        <p:spPr>
          <a:xfrm>
            <a:off x="3373439" y="3306764"/>
            <a:ext cx="471487" cy="358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9" name="向下箭號 8"/>
          <p:cNvSpPr/>
          <p:nvPr/>
        </p:nvSpPr>
        <p:spPr>
          <a:xfrm>
            <a:off x="3373439" y="5243514"/>
            <a:ext cx="471487" cy="358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10" name="矩形 9"/>
          <p:cNvSpPr/>
          <p:nvPr/>
        </p:nvSpPr>
        <p:spPr>
          <a:xfrm>
            <a:off x="7929564" y="4000500"/>
            <a:ext cx="1589087" cy="1131888"/>
          </a:xfrm>
          <a:prstGeom prst="rect">
            <a:avLst/>
          </a:prstGeom>
        </p:spPr>
        <p:txBody>
          <a:bodyPr>
            <a:spAutoFit/>
          </a:bodyPr>
          <a:lstStyle/>
          <a:p>
            <a:pPr>
              <a:defRPr/>
            </a:pPr>
            <a:r>
              <a:rPr lang="zh-TW" altLang="en-US" sz="1350" b="1" dirty="0">
                <a:effectLst>
                  <a:outerShdw blurRad="38100" dist="38100" dir="2700000" algn="tl">
                    <a:srgbClr val="000000">
                      <a:alpha val="43137"/>
                    </a:srgbClr>
                  </a:outerShdw>
                </a:effectLst>
              </a:rPr>
              <a:t>Ｈ　Ｅ　Ｎ　Ｔ</a:t>
            </a:r>
            <a:endParaRPr lang="en-US" altLang="zh-TW" sz="1350" b="1" dirty="0">
              <a:effectLst>
                <a:outerShdw blurRad="38100" dist="38100" dir="2700000" algn="tl">
                  <a:srgbClr val="000000">
                    <a:alpha val="43137"/>
                  </a:srgbClr>
                </a:outerShdw>
              </a:effectLst>
            </a:endParaRPr>
          </a:p>
          <a:p>
            <a:pPr>
              <a:defRPr/>
            </a:pPr>
            <a:r>
              <a:rPr lang="zh-TW" altLang="en-US" sz="1350" b="1" dirty="0">
                <a:effectLst>
                  <a:outerShdw blurRad="38100" dist="38100" dir="2700000" algn="tl">
                    <a:srgbClr val="000000">
                      <a:alpha val="43137"/>
                    </a:srgbClr>
                  </a:outerShdw>
                </a:effectLst>
              </a:rPr>
              <a:t>Ｅ　Ｉ　Ｄ　Ｔ</a:t>
            </a:r>
            <a:endParaRPr lang="en-US" altLang="zh-TW" sz="1350" b="1" dirty="0">
              <a:effectLst>
                <a:outerShdw blurRad="38100" dist="38100" dir="2700000" algn="tl">
                  <a:srgbClr val="000000">
                    <a:alpha val="43137"/>
                  </a:srgbClr>
                </a:outerShdw>
              </a:effectLst>
            </a:endParaRPr>
          </a:p>
          <a:p>
            <a:pPr>
              <a:defRPr/>
            </a:pPr>
            <a:r>
              <a:rPr lang="zh-TW" altLang="en-US" sz="1350" b="1" dirty="0">
                <a:effectLst>
                  <a:outerShdw blurRad="38100" dist="38100" dir="2700000" algn="tl">
                    <a:srgbClr val="000000">
                      <a:alpha val="43137"/>
                    </a:srgbClr>
                  </a:outerShdw>
                </a:effectLst>
              </a:rPr>
              <a:t>Ｌ　Ａ　Ｅ　Ａ</a:t>
            </a:r>
            <a:endParaRPr lang="en-US" altLang="zh-TW" sz="1350" b="1" dirty="0">
              <a:effectLst>
                <a:outerShdw blurRad="38100" dist="38100" dir="2700000" algn="tl">
                  <a:srgbClr val="000000">
                    <a:alpha val="43137"/>
                  </a:srgbClr>
                </a:outerShdw>
              </a:effectLst>
            </a:endParaRPr>
          </a:p>
          <a:p>
            <a:pPr>
              <a:defRPr/>
            </a:pPr>
            <a:r>
              <a:rPr lang="zh-TW" altLang="en-US" sz="1350" b="1" dirty="0">
                <a:effectLst>
                  <a:outerShdw blurRad="38100" dist="38100" dir="2700000" algn="tl">
                    <a:srgbClr val="000000">
                      <a:alpha val="43137"/>
                    </a:srgbClr>
                  </a:outerShdw>
                </a:effectLst>
              </a:rPr>
              <a:t>Ｐ　Ｍ　Ｒ　Ｃ</a:t>
            </a:r>
            <a:endParaRPr lang="en-US" altLang="zh-TW" sz="1350" b="1" dirty="0">
              <a:effectLst>
                <a:outerShdw blurRad="38100" dist="38100" dir="2700000" algn="tl">
                  <a:srgbClr val="000000">
                    <a:alpha val="43137"/>
                  </a:srgbClr>
                </a:outerShdw>
              </a:effectLst>
            </a:endParaRPr>
          </a:p>
          <a:p>
            <a:pPr>
              <a:defRPr/>
            </a:pPr>
            <a:r>
              <a:rPr lang="zh-TW" altLang="en-US" sz="1350" b="1" dirty="0">
                <a:effectLst>
                  <a:outerShdw blurRad="38100" dist="38100" dir="2700000" algn="tl">
                    <a:srgbClr val="000000">
                      <a:alpha val="43137"/>
                    </a:srgbClr>
                  </a:outerShdw>
                </a:effectLst>
              </a:rPr>
              <a:t>Ｍ　Ｕ　Ａ　Ｋ</a:t>
            </a:r>
          </a:p>
        </p:txBody>
      </p:sp>
      <p:sp>
        <p:nvSpPr>
          <p:cNvPr id="26634" name="矩形 11"/>
          <p:cNvSpPr>
            <a:spLocks noChangeArrowheads="1"/>
          </p:cNvSpPr>
          <p:nvPr/>
        </p:nvSpPr>
        <p:spPr bwMode="auto">
          <a:xfrm>
            <a:off x="6673850" y="3027363"/>
            <a:ext cx="381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pt-BR" altLang="zh-TW" sz="2000"/>
              <a:t>"HENTEIDTLAEAPMRCMUAK"</a:t>
            </a:r>
            <a:endParaRPr lang="zh-TW" altLang="en-US" sz="2000"/>
          </a:p>
        </p:txBody>
      </p:sp>
      <p:sp>
        <p:nvSpPr>
          <p:cNvPr id="13" name="向下箭號 12"/>
          <p:cNvSpPr/>
          <p:nvPr/>
        </p:nvSpPr>
        <p:spPr>
          <a:xfrm>
            <a:off x="8253413" y="3540126"/>
            <a:ext cx="469900" cy="358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14" name="向下箭號 13"/>
          <p:cNvSpPr/>
          <p:nvPr/>
        </p:nvSpPr>
        <p:spPr>
          <a:xfrm>
            <a:off x="8296275" y="5243514"/>
            <a:ext cx="469900" cy="358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26637" name="矩形 14"/>
          <p:cNvSpPr>
            <a:spLocks noChangeArrowheads="1"/>
          </p:cNvSpPr>
          <p:nvPr/>
        </p:nvSpPr>
        <p:spPr bwMode="auto">
          <a:xfrm>
            <a:off x="6973888" y="5602288"/>
            <a:ext cx="37482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100"/>
              <a:t>HELPMEIAMUNDERATTACK</a:t>
            </a:r>
            <a:endParaRPr lang="zh-TW" altLang="en-US" sz="2100"/>
          </a:p>
        </p:txBody>
      </p:sp>
      <p:sp>
        <p:nvSpPr>
          <p:cNvPr id="26638" name="矩形 15"/>
          <p:cNvSpPr>
            <a:spLocks noChangeArrowheads="1"/>
          </p:cNvSpPr>
          <p:nvPr/>
        </p:nvSpPr>
        <p:spPr bwMode="auto">
          <a:xfrm>
            <a:off x="6721475" y="21955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a:t>解密方法</a:t>
            </a:r>
          </a:p>
        </p:txBody>
      </p:sp>
      <p:sp>
        <p:nvSpPr>
          <p:cNvPr id="17" name="矩形圖說文字 16"/>
          <p:cNvSpPr/>
          <p:nvPr/>
        </p:nvSpPr>
        <p:spPr>
          <a:xfrm>
            <a:off x="1524000" y="11114"/>
            <a:ext cx="9144000" cy="11842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TW" sz="4000" dirty="0" err="1"/>
              <a:t>Scytale</a:t>
            </a:r>
            <a:r>
              <a:rPr lang="en-US" altLang="zh-TW" sz="4000" dirty="0"/>
              <a:t> cipher::</a:t>
            </a:r>
            <a:r>
              <a:rPr lang="zh-TW" altLang="en-US" sz="3200" dirty="0">
                <a:solidFill>
                  <a:srgbClr val="FFFF00"/>
                </a:solidFill>
              </a:rPr>
              <a:t>解密</a:t>
            </a:r>
            <a:r>
              <a:rPr lang="zh-TW" altLang="en-US" sz="3200" dirty="0"/>
              <a:t>方法</a:t>
            </a:r>
            <a:r>
              <a:rPr lang="en-US" altLang="zh-TW" sz="3200" dirty="0"/>
              <a:t/>
            </a:r>
            <a:br>
              <a:rPr lang="en-US" altLang="zh-TW" sz="3200" dirty="0"/>
            </a:br>
            <a:r>
              <a:rPr lang="en-US" altLang="zh-TW" dirty="0"/>
              <a:t>https://en.wikipedia.org/wiki/Scytale</a:t>
            </a:r>
            <a:endParaRPr lang="zh-TW" altLang="en-US" dirty="0"/>
          </a:p>
        </p:txBody>
      </p:sp>
      <p:pic>
        <p:nvPicPr>
          <p:cNvPr id="26640"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150" y="117475"/>
            <a:ext cx="27305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2044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6"/>
          <p:cNvSpPr>
            <a:spLocks noChangeArrowheads="1"/>
          </p:cNvSpPr>
          <p:nvPr/>
        </p:nvSpPr>
        <p:spPr bwMode="auto">
          <a:xfrm>
            <a:off x="1524000" y="2987676"/>
            <a:ext cx="9144000" cy="1857375"/>
          </a:xfrm>
          <a:prstGeom prst="rect">
            <a:avLst/>
          </a:prstGeom>
          <a:solidFill>
            <a:schemeClr val="accent1"/>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endParaRPr lang="zh-TW" altLang="en-US"/>
          </a:p>
        </p:txBody>
      </p:sp>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sp>
        <p:nvSpPr>
          <p:cNvPr id="3" name="內容版面配置區 2"/>
          <p:cNvSpPr>
            <a:spLocks noGrp="1"/>
          </p:cNvSpPr>
          <p:nvPr>
            <p:ph idx="1"/>
          </p:nvPr>
        </p:nvSpPr>
        <p:spPr>
          <a:xfrm>
            <a:off x="2409825" y="4867275"/>
            <a:ext cx="3352800" cy="609600"/>
          </a:xfrm>
        </p:spPr>
        <p:txBody>
          <a:bodyPr/>
          <a:lstStyle/>
          <a:p>
            <a:pPr marL="0" indent="0">
              <a:buNone/>
              <a:defRPr/>
            </a:pPr>
            <a:r>
              <a:rPr lang="en-US" altLang="zh-TW" b="1" dirty="0">
                <a:solidFill>
                  <a:srgbClr val="FF0000"/>
                </a:solidFill>
                <a:effectLst>
                  <a:outerShdw blurRad="38100" dist="38100" dir="2700000" algn="tl">
                    <a:srgbClr val="000000">
                      <a:alpha val="43137"/>
                    </a:srgbClr>
                  </a:outerShdw>
                </a:effectLst>
              </a:rPr>
              <a:t>tele</a:t>
            </a:r>
            <a:r>
              <a:rPr lang="en-US" altLang="zh-TW" dirty="0"/>
              <a:t>communication </a:t>
            </a:r>
            <a:endParaRPr lang="zh-TW" altLang="en-US" dirty="0"/>
          </a:p>
        </p:txBody>
      </p:sp>
      <p:sp>
        <p:nvSpPr>
          <p:cNvPr id="28677" name="矩形 4"/>
          <p:cNvSpPr>
            <a:spLocks noChangeArrowheads="1"/>
          </p:cNvSpPr>
          <p:nvPr/>
        </p:nvSpPr>
        <p:spPr bwMode="auto">
          <a:xfrm>
            <a:off x="6191251" y="4987925"/>
            <a:ext cx="3979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dirty="0"/>
              <a:t>曼徹斯特編碼（</a:t>
            </a:r>
            <a:r>
              <a:rPr lang="en-US" altLang="zh-TW" dirty="0"/>
              <a:t>Manchester coding</a:t>
            </a:r>
            <a:r>
              <a:rPr lang="zh-TW" altLang="en-US" dirty="0"/>
              <a:t>）</a:t>
            </a:r>
          </a:p>
        </p:txBody>
      </p:sp>
      <p:sp>
        <p:nvSpPr>
          <p:cNvPr id="28678" name="矩形 5"/>
          <p:cNvSpPr>
            <a:spLocks noChangeArrowheads="1"/>
          </p:cNvSpPr>
          <p:nvPr/>
        </p:nvSpPr>
        <p:spPr bwMode="auto">
          <a:xfrm>
            <a:off x="6219825" y="5362576"/>
            <a:ext cx="396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https://en.wikipedia.org/wiki/Manchester_code</a:t>
            </a:r>
            <a:endParaRPr lang="zh-TW" altLang="en-US" sz="1400"/>
          </a:p>
        </p:txBody>
      </p:sp>
      <p:sp>
        <p:nvSpPr>
          <p:cNvPr id="28679" name="矩形 6"/>
          <p:cNvSpPr>
            <a:spLocks noChangeArrowheads="1"/>
          </p:cNvSpPr>
          <p:nvPr/>
        </p:nvSpPr>
        <p:spPr bwMode="auto">
          <a:xfrm>
            <a:off x="2833689" y="5665789"/>
            <a:ext cx="2928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dirty="0"/>
              <a:t>無失真</a:t>
            </a:r>
            <a:r>
              <a:rPr lang="zh-TW" altLang="en-US" sz="4000" dirty="0"/>
              <a:t>資料壓縮</a:t>
            </a:r>
          </a:p>
        </p:txBody>
      </p:sp>
      <p:sp>
        <p:nvSpPr>
          <p:cNvPr id="28680" name="矩形 7"/>
          <p:cNvSpPr>
            <a:spLocks noChangeArrowheads="1"/>
          </p:cNvSpPr>
          <p:nvPr/>
        </p:nvSpPr>
        <p:spPr bwMode="auto">
          <a:xfrm>
            <a:off x="6240463" y="5745163"/>
            <a:ext cx="3154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b="1" dirty="0">
                <a:solidFill>
                  <a:srgbClr val="222222"/>
                </a:solidFill>
              </a:rPr>
              <a:t>霍夫曼編碼</a:t>
            </a:r>
            <a:r>
              <a:rPr lang="en-US" altLang="zh-TW" dirty="0">
                <a:solidFill>
                  <a:srgbClr val="222222"/>
                </a:solidFill>
              </a:rPr>
              <a:t>(Huffman Coding)</a:t>
            </a:r>
            <a:endParaRPr lang="zh-TW" altLang="en-US" dirty="0"/>
          </a:p>
        </p:txBody>
      </p:sp>
      <p:sp>
        <p:nvSpPr>
          <p:cNvPr id="28681" name="矩形 8"/>
          <p:cNvSpPr>
            <a:spLocks noChangeArrowheads="1"/>
          </p:cNvSpPr>
          <p:nvPr/>
        </p:nvSpPr>
        <p:spPr bwMode="auto">
          <a:xfrm>
            <a:off x="6240463" y="6065839"/>
            <a:ext cx="3733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https://en.wikipedia.org/wiki/Huffman_coding</a:t>
            </a:r>
            <a:endParaRPr lang="zh-TW" altLang="en-US" sz="1400"/>
          </a:p>
        </p:txBody>
      </p:sp>
      <p:sp>
        <p:nvSpPr>
          <p:cNvPr id="10" name="內容版面配置區 2"/>
          <p:cNvSpPr txBox="1">
            <a:spLocks/>
          </p:cNvSpPr>
          <p:nvPr/>
        </p:nvSpPr>
        <p:spPr bwMode="auto">
          <a:xfrm>
            <a:off x="2079625" y="1158875"/>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defRPr/>
            </a:pPr>
            <a:r>
              <a:rPr lang="zh-TW" altLang="en-US" kern="0" dirty="0"/>
              <a:t>在計算機的世界有許多</a:t>
            </a:r>
            <a:endParaRPr lang="en-US" altLang="zh-TW" kern="0" dirty="0"/>
          </a:p>
          <a:p>
            <a:pPr marL="0" indent="0">
              <a:buNone/>
              <a:defRPr/>
            </a:pPr>
            <a:r>
              <a:rPr lang="zh-TW" altLang="en-US" b="1" kern="0" dirty="0">
                <a:solidFill>
                  <a:srgbClr val="FF0000"/>
                </a:solidFill>
                <a:effectLst>
                  <a:outerShdw blurRad="38100" dist="38100" dir="2700000" algn="tl">
                    <a:srgbClr val="000000">
                      <a:alpha val="43137"/>
                    </a:srgbClr>
                  </a:outerShdw>
                </a:effectLst>
              </a:rPr>
              <a:t>      編碼</a:t>
            </a:r>
            <a:r>
              <a:rPr lang="en-US" altLang="zh-TW" b="1" kern="0" dirty="0">
                <a:solidFill>
                  <a:srgbClr val="FF0000"/>
                </a:solidFill>
                <a:effectLst>
                  <a:outerShdw blurRad="38100" dist="38100" dir="2700000" algn="tl">
                    <a:srgbClr val="000000">
                      <a:alpha val="43137"/>
                    </a:srgbClr>
                  </a:outerShdw>
                </a:effectLst>
              </a:rPr>
              <a:t>(encoding)</a:t>
            </a:r>
            <a:r>
              <a:rPr lang="zh-TW" altLang="en-US" b="1" kern="0" dirty="0">
                <a:solidFill>
                  <a:srgbClr val="FF0000"/>
                </a:solidFill>
                <a:effectLst>
                  <a:outerShdw blurRad="38100" dist="38100" dir="2700000" algn="tl">
                    <a:srgbClr val="000000">
                      <a:alpha val="43137"/>
                    </a:srgbClr>
                  </a:outerShdw>
                </a:effectLst>
              </a:rPr>
              <a:t>與解碼</a:t>
            </a:r>
            <a:r>
              <a:rPr lang="en-US" altLang="zh-TW" b="1" kern="0" dirty="0">
                <a:solidFill>
                  <a:srgbClr val="FF0000"/>
                </a:solidFill>
                <a:effectLst>
                  <a:outerShdw blurRad="38100" dist="38100" dir="2700000" algn="tl">
                    <a:srgbClr val="000000">
                      <a:alpha val="43137"/>
                    </a:srgbClr>
                  </a:outerShdw>
                </a:effectLst>
              </a:rPr>
              <a:t>(decoding)</a:t>
            </a:r>
          </a:p>
          <a:p>
            <a:pPr marL="0" indent="0">
              <a:buNone/>
              <a:defRPr/>
            </a:pPr>
            <a:r>
              <a:rPr lang="zh-TW" altLang="en-US" b="1" kern="0" dirty="0">
                <a:solidFill>
                  <a:srgbClr val="FF0000"/>
                </a:solidFill>
                <a:effectLst>
                  <a:outerShdw blurRad="38100" dist="38100" dir="2700000" algn="tl">
                    <a:srgbClr val="000000">
                      <a:alpha val="43137"/>
                    </a:srgbClr>
                  </a:outerShdw>
                </a:effectLst>
              </a:rPr>
              <a:t>    </a:t>
            </a:r>
            <a:r>
              <a:rPr lang="zh-TW" altLang="en-US" kern="0" dirty="0"/>
              <a:t>的機制與應用</a:t>
            </a:r>
            <a:r>
              <a:rPr lang="en-US" altLang="zh-TW" kern="0" dirty="0"/>
              <a:t>:</a:t>
            </a:r>
            <a:endParaRPr lang="zh-TW" altLang="en-US" kern="0" dirty="0"/>
          </a:p>
        </p:txBody>
      </p:sp>
      <p:sp>
        <p:nvSpPr>
          <p:cNvPr id="28683" name="矩形 10"/>
          <p:cNvSpPr>
            <a:spLocks noChangeArrowheads="1"/>
          </p:cNvSpPr>
          <p:nvPr/>
        </p:nvSpPr>
        <p:spPr bwMode="auto">
          <a:xfrm>
            <a:off x="1676401" y="3406776"/>
            <a:ext cx="4310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dirty="0"/>
              <a:t>字元編碼</a:t>
            </a:r>
            <a:r>
              <a:rPr lang="en-US" altLang="zh-TW" sz="2400" dirty="0"/>
              <a:t>(Character encoding)</a:t>
            </a:r>
            <a:endParaRPr lang="zh-TW" altLang="en-US" sz="2400" dirty="0"/>
          </a:p>
        </p:txBody>
      </p:sp>
      <p:sp>
        <p:nvSpPr>
          <p:cNvPr id="28684" name="矩形 11"/>
          <p:cNvSpPr>
            <a:spLocks noChangeArrowheads="1"/>
          </p:cNvSpPr>
          <p:nvPr/>
        </p:nvSpPr>
        <p:spPr bwMode="auto">
          <a:xfrm>
            <a:off x="6194426" y="3606800"/>
            <a:ext cx="2481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Morse Code </a:t>
            </a:r>
            <a:r>
              <a:rPr lang="zh-TW" altLang="en-US"/>
              <a:t>摩斯電碼</a:t>
            </a:r>
          </a:p>
        </p:txBody>
      </p:sp>
      <p:sp>
        <p:nvSpPr>
          <p:cNvPr id="28685" name="矩形 12"/>
          <p:cNvSpPr>
            <a:spLocks noChangeArrowheads="1"/>
          </p:cNvSpPr>
          <p:nvPr/>
        </p:nvSpPr>
        <p:spPr bwMode="auto">
          <a:xfrm>
            <a:off x="6215063" y="3233739"/>
            <a:ext cx="2481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ASCII Code </a:t>
            </a:r>
            <a:endParaRPr lang="zh-TW" altLang="en-US" dirty="0"/>
          </a:p>
        </p:txBody>
      </p:sp>
      <p:sp>
        <p:nvSpPr>
          <p:cNvPr id="28686" name="矩形 13"/>
          <p:cNvSpPr>
            <a:spLocks noChangeArrowheads="1"/>
          </p:cNvSpPr>
          <p:nvPr/>
        </p:nvSpPr>
        <p:spPr bwMode="auto">
          <a:xfrm>
            <a:off x="3429001" y="4167188"/>
            <a:ext cx="240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MIME</a:t>
            </a:r>
            <a:r>
              <a:rPr lang="zh-TW" altLang="en-US"/>
              <a:t>格式的電子郵件</a:t>
            </a:r>
          </a:p>
        </p:txBody>
      </p:sp>
      <p:sp>
        <p:nvSpPr>
          <p:cNvPr id="28687" name="矩形 14"/>
          <p:cNvSpPr>
            <a:spLocks noChangeArrowheads="1"/>
          </p:cNvSpPr>
          <p:nvPr/>
        </p:nvSpPr>
        <p:spPr bwMode="auto">
          <a:xfrm>
            <a:off x="6194425" y="4213225"/>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Base64</a:t>
            </a:r>
            <a:endParaRPr lang="zh-TW" altLang="en-US" dirty="0"/>
          </a:p>
        </p:txBody>
      </p:sp>
      <p:sp>
        <p:nvSpPr>
          <p:cNvPr id="28688" name="矩形 15"/>
          <p:cNvSpPr>
            <a:spLocks noChangeArrowheads="1"/>
          </p:cNvSpPr>
          <p:nvPr/>
        </p:nvSpPr>
        <p:spPr bwMode="auto">
          <a:xfrm>
            <a:off x="6181726" y="4475163"/>
            <a:ext cx="2606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https://zh.wikipedia.org/wiki/Base64</a:t>
            </a:r>
            <a:endParaRPr lang="zh-TW" altLang="en-US" sz="1200"/>
          </a:p>
        </p:txBody>
      </p:sp>
      <p:sp>
        <p:nvSpPr>
          <p:cNvPr id="18" name="雲朵形圖說文字 17"/>
          <p:cNvSpPr/>
          <p:nvPr/>
        </p:nvSpPr>
        <p:spPr bwMode="auto">
          <a:xfrm>
            <a:off x="7827964" y="2474914"/>
            <a:ext cx="2840037" cy="1101725"/>
          </a:xfrm>
          <a:prstGeom prst="cloudCallout">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a:lstStyle/>
          <a:p>
            <a:pPr eaLnBrk="1" hangingPunct="1">
              <a:defRPr/>
            </a:pPr>
            <a:r>
              <a:rPr lang="zh-TW" altLang="en-US" sz="2000" dirty="0">
                <a:solidFill>
                  <a:schemeClr val="bg1"/>
                </a:solidFill>
              </a:rPr>
              <a:t>第一堂入門課</a:t>
            </a:r>
          </a:p>
        </p:txBody>
      </p:sp>
      <p:sp>
        <p:nvSpPr>
          <p:cNvPr id="19" name="矩形 18"/>
          <p:cNvSpPr/>
          <p:nvPr/>
        </p:nvSpPr>
        <p:spPr>
          <a:xfrm>
            <a:off x="2201864" y="6399213"/>
            <a:ext cx="7187417" cy="369332"/>
          </a:xfrm>
          <a:prstGeom prst="rect">
            <a:avLst/>
          </a:prstGeom>
          <a:solidFill>
            <a:schemeClr val="accent2">
              <a:lumMod val="20000"/>
              <a:lumOff val="80000"/>
            </a:schemeClr>
          </a:solidFill>
        </p:spPr>
        <p:txBody>
          <a:bodyPr wrap="none">
            <a:spAutoFit/>
          </a:bodyPr>
          <a:lstStyle/>
          <a:p>
            <a:pPr>
              <a:defRPr/>
            </a:pPr>
            <a:r>
              <a:rPr lang="en-US" altLang="zh-TW" dirty="0"/>
              <a:t>HTML URL Encoding</a:t>
            </a:r>
            <a:r>
              <a:rPr lang="zh-TW" altLang="en-US" dirty="0"/>
              <a:t>   </a:t>
            </a:r>
            <a:r>
              <a:rPr lang="en-US" altLang="zh-TW" dirty="0"/>
              <a:t>https://www.w3schools.com/tags/ref_urlencode.asp</a:t>
            </a:r>
            <a:endParaRPr lang="zh-TW" altLang="en-US" dirty="0"/>
          </a:p>
        </p:txBody>
      </p:sp>
    </p:spTree>
    <p:extLst>
      <p:ext uri="{BB962C8B-B14F-4D97-AF65-F5344CB8AC3E}">
        <p14:creationId xmlns:p14="http://schemas.microsoft.com/office/powerpoint/2010/main" val="31689617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48201" y="2647950"/>
            <a:ext cx="3184525" cy="693738"/>
          </a:xfrm>
        </p:spPr>
        <p:txBody>
          <a:bodyPr>
            <a:normAutofit fontScale="92500" lnSpcReduction="10000"/>
          </a:bodyPr>
          <a:lstStyle/>
          <a:p>
            <a:pPr marL="0" indent="0">
              <a:buNone/>
              <a:defRPr/>
            </a:pPr>
            <a:r>
              <a:rPr lang="en-US" altLang="zh-TW" sz="4950" b="1" dirty="0" err="1">
                <a:solidFill>
                  <a:srgbClr val="C00000"/>
                </a:solidFill>
                <a:effectLst>
                  <a:outerShdw blurRad="38100" dist="38100" dir="2700000" algn="tl">
                    <a:srgbClr val="000000">
                      <a:alpha val="43137"/>
                    </a:srgbClr>
                  </a:outerShdw>
                </a:effectLst>
              </a:rPr>
              <a:t>SCYT</a:t>
            </a:r>
            <a:r>
              <a:rPr lang="en-US" altLang="zh-TW" sz="4950" b="1" dirty="0" err="1">
                <a:effectLst>
                  <a:outerShdw blurRad="38100" dist="38100" dir="2700000" algn="tl">
                    <a:srgbClr val="000000">
                      <a:alpha val="43137"/>
                    </a:srgbClr>
                  </a:outerShdw>
                </a:effectLst>
              </a:rPr>
              <a:t>Crypto</a:t>
            </a:r>
            <a:endParaRPr lang="zh-TW" altLang="en-US" sz="4950" b="1" dirty="0">
              <a:effectLst>
                <a:outerShdw blurRad="38100" dist="38100" dir="2700000" algn="tl">
                  <a:srgbClr val="000000">
                    <a:alpha val="43137"/>
                  </a:srgbClr>
                </a:outerShdw>
              </a:effectLst>
            </a:endParaRPr>
          </a:p>
        </p:txBody>
      </p:sp>
      <p:sp>
        <p:nvSpPr>
          <p:cNvPr id="4" name="矩形 3"/>
          <p:cNvSpPr/>
          <p:nvPr/>
        </p:nvSpPr>
        <p:spPr>
          <a:xfrm>
            <a:off x="4684713" y="4981575"/>
            <a:ext cx="2222500" cy="300038"/>
          </a:xfrm>
          <a:prstGeom prst="rect">
            <a:avLst/>
          </a:prstGeom>
        </p:spPr>
        <p:txBody>
          <a:bodyPr wrap="none">
            <a:spAutoFit/>
          </a:bodyPr>
          <a:lstStyle/>
          <a:p>
            <a:pPr>
              <a:defRPr/>
            </a:pPr>
            <a:r>
              <a:rPr lang="en-US" altLang="zh-TW" sz="1350" dirty="0"/>
              <a:t>www.dcode.fr/scytale-cipher</a:t>
            </a:r>
            <a:endParaRPr lang="zh-TW" altLang="en-US" sz="1350" dirty="0"/>
          </a:p>
        </p:txBody>
      </p:sp>
      <p:sp>
        <p:nvSpPr>
          <p:cNvPr id="28676" name="標題 1"/>
          <p:cNvSpPr txBox="1">
            <a:spLocks/>
          </p:cNvSpPr>
          <p:nvPr/>
        </p:nvSpPr>
        <p:spPr bwMode="auto">
          <a:xfrm>
            <a:off x="2084389" y="2647950"/>
            <a:ext cx="22812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lnSpc>
                <a:spcPct val="90000"/>
              </a:lnSpc>
            </a:pPr>
            <a:r>
              <a:rPr lang="zh-TW" altLang="en-US" sz="3300">
                <a:latin typeface="Times New Roman" pitchFamily="18" charset="0"/>
              </a:rPr>
              <a:t>題目告訴你</a:t>
            </a:r>
          </a:p>
        </p:txBody>
      </p:sp>
      <p:pic>
        <p:nvPicPr>
          <p:cNvPr id="28677" name="圖片 5"/>
          <p:cNvPicPr>
            <a:picLocks noChangeAspect="1"/>
          </p:cNvPicPr>
          <p:nvPr/>
        </p:nvPicPr>
        <p:blipFill>
          <a:blip r:embed="rId2">
            <a:extLst>
              <a:ext uri="{28A0092B-C50C-407E-A947-70E740481C1C}">
                <a14:useLocalDpi xmlns:a14="http://schemas.microsoft.com/office/drawing/2010/main" val="0"/>
              </a:ext>
            </a:extLst>
          </a:blip>
          <a:srcRect b="63612"/>
          <a:stretch>
            <a:fillRect/>
          </a:stretch>
        </p:blipFill>
        <p:spPr bwMode="auto">
          <a:xfrm>
            <a:off x="1854201" y="1155701"/>
            <a:ext cx="7878763"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向右箭號 6"/>
          <p:cNvSpPr/>
          <p:nvPr/>
        </p:nvSpPr>
        <p:spPr>
          <a:xfrm>
            <a:off x="4365625" y="2782889"/>
            <a:ext cx="319088" cy="320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8" name="向右箭號 7"/>
          <p:cNvSpPr/>
          <p:nvPr/>
        </p:nvSpPr>
        <p:spPr>
          <a:xfrm rot="5217939">
            <a:off x="5163344" y="3353594"/>
            <a:ext cx="717550" cy="681038"/>
          </a:xfrm>
          <a:prstGeom prst="rightArrow">
            <a:avLst>
              <a:gd name="adj1" fmla="val 50000"/>
              <a:gd name="adj2" fmla="val 4376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28680" name="矩形 8"/>
          <p:cNvSpPr>
            <a:spLocks noChangeArrowheads="1"/>
          </p:cNvSpPr>
          <p:nvPr/>
        </p:nvSpPr>
        <p:spPr bwMode="auto">
          <a:xfrm>
            <a:off x="4505326" y="4094163"/>
            <a:ext cx="279756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300"/>
              <a:t>scytale-cipher</a:t>
            </a:r>
            <a:endParaRPr lang="zh-TW" altLang="en-US" sz="3300"/>
          </a:p>
        </p:txBody>
      </p:sp>
      <p:sp>
        <p:nvSpPr>
          <p:cNvPr id="10" name="標題 1"/>
          <p:cNvSpPr txBox="1">
            <a:spLocks/>
          </p:cNvSpPr>
          <p:nvPr/>
        </p:nvSpPr>
        <p:spPr>
          <a:xfrm>
            <a:off x="2084388" y="3482975"/>
            <a:ext cx="3079750" cy="592138"/>
          </a:xfrm>
          <a:prstGeom prst="rect">
            <a:avLst/>
          </a:prstGeom>
        </p:spPr>
        <p:txBody>
          <a:bodyPr lIns="68580" tIns="34290" rIns="68580" bIns="3429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TW" altLang="en-US" sz="3300" dirty="0"/>
              <a:t>題目又是密碼問題</a:t>
            </a:r>
          </a:p>
        </p:txBody>
      </p:sp>
      <p:sp>
        <p:nvSpPr>
          <p:cNvPr id="11" name="矩形圖說文字 10"/>
          <p:cNvSpPr/>
          <p:nvPr/>
        </p:nvSpPr>
        <p:spPr>
          <a:xfrm>
            <a:off x="1524000" y="0"/>
            <a:ext cx="9144000" cy="954088"/>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3200" dirty="0"/>
              <a:t>神猜法</a:t>
            </a:r>
          </a:p>
          <a:p>
            <a:pPr algn="ctr">
              <a:defRPr/>
            </a:pPr>
            <a:endParaRPr lang="zh-TW" altLang="en-US" dirty="0"/>
          </a:p>
        </p:txBody>
      </p:sp>
      <p:sp>
        <p:nvSpPr>
          <p:cNvPr id="28683" name="矩形 1"/>
          <p:cNvSpPr>
            <a:spLocks noChangeArrowheads="1"/>
          </p:cNvSpPr>
          <p:nvPr/>
        </p:nvSpPr>
        <p:spPr bwMode="auto">
          <a:xfrm>
            <a:off x="1981201" y="5638801"/>
            <a:ext cx="7915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http://www.nobbd.de/blog/artikel.php?titel=write-up-Ekoparty-CTF---Crypto-50-100-200#weirdvigenere</a:t>
            </a:r>
            <a:endParaRPr lang="zh-TW" altLang="en-US"/>
          </a:p>
        </p:txBody>
      </p:sp>
    </p:spTree>
    <p:extLst>
      <p:ext uri="{BB962C8B-B14F-4D97-AF65-F5344CB8AC3E}">
        <p14:creationId xmlns:p14="http://schemas.microsoft.com/office/powerpoint/2010/main" val="26766914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877" r="37317" b="6665"/>
          <a:stretch/>
        </p:blipFill>
        <p:spPr>
          <a:xfrm>
            <a:off x="2524126" y="1333500"/>
            <a:ext cx="6069013" cy="4533900"/>
          </a:xfrm>
        </p:spPr>
      </p:pic>
      <p:sp>
        <p:nvSpPr>
          <p:cNvPr id="5" name="向右箭號 4"/>
          <p:cNvSpPr/>
          <p:nvPr/>
        </p:nvSpPr>
        <p:spPr>
          <a:xfrm>
            <a:off x="2995613" y="3403600"/>
            <a:ext cx="665162"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6" name="矩形圖說文字 5"/>
          <p:cNvSpPr/>
          <p:nvPr/>
        </p:nvSpPr>
        <p:spPr>
          <a:xfrm>
            <a:off x="1524000" y="1"/>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400" dirty="0"/>
              <a:t>善用</a:t>
            </a:r>
            <a:r>
              <a:rPr lang="en-US" altLang="zh-TW" sz="2400" dirty="0"/>
              <a:t>Google</a:t>
            </a:r>
            <a:br>
              <a:rPr lang="en-US" altLang="zh-TW" sz="2400" dirty="0"/>
            </a:br>
            <a:r>
              <a:rPr lang="zh-TW" altLang="en-US" sz="2400" dirty="0"/>
              <a:t>看看</a:t>
            </a:r>
            <a:endParaRPr lang="zh-TW" altLang="en-US" dirty="0"/>
          </a:p>
        </p:txBody>
      </p:sp>
    </p:spTree>
    <p:extLst>
      <p:ext uri="{BB962C8B-B14F-4D97-AF65-F5344CB8AC3E}">
        <p14:creationId xmlns:p14="http://schemas.microsoft.com/office/powerpoint/2010/main" val="1739098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圖說文字 2"/>
          <p:cNvSpPr/>
          <p:nvPr/>
        </p:nvSpPr>
        <p:spPr>
          <a:xfrm>
            <a:off x="1524000" y="1"/>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400" dirty="0"/>
              <a:t>使用線上工具</a:t>
            </a:r>
            <a:endParaRPr lang="en-US" altLang="zh-TW" sz="2400" dirty="0"/>
          </a:p>
          <a:p>
            <a:pPr>
              <a:defRPr/>
            </a:pPr>
            <a:r>
              <a:rPr lang="en-US" altLang="zh-TW" dirty="0"/>
              <a:t>http://www.dcode.fr/scytale-cipher</a:t>
            </a:r>
            <a:endParaRPr lang="zh-TW" altLang="en-US" dirty="0"/>
          </a:p>
        </p:txBody>
      </p:sp>
      <p:pic>
        <p:nvPicPr>
          <p:cNvPr id="11" name="內容版面配置區 10"/>
          <p:cNvPicPr>
            <a:picLocks noGrp="1" noChangeAspect="1"/>
          </p:cNvPicPr>
          <p:nvPr>
            <p:ph idx="1"/>
          </p:nvPr>
        </p:nvPicPr>
        <p:blipFill rotWithShape="1">
          <a:blip r:embed="rId2"/>
          <a:srcRect l="11111" t="10346" r="25926" b="12731"/>
          <a:stretch/>
        </p:blipFill>
        <p:spPr>
          <a:xfrm>
            <a:off x="2590800" y="1066800"/>
            <a:ext cx="7945438" cy="5257800"/>
          </a:xfrm>
        </p:spPr>
      </p:pic>
      <p:sp>
        <p:nvSpPr>
          <p:cNvPr id="12" name="向右箭號 11"/>
          <p:cNvSpPr/>
          <p:nvPr/>
        </p:nvSpPr>
        <p:spPr>
          <a:xfrm>
            <a:off x="4876800" y="3695700"/>
            <a:ext cx="1123950" cy="56038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b="1" dirty="0">
                <a:effectLst>
                  <a:outerShdw blurRad="38100" dist="38100" dir="2700000" algn="tl">
                    <a:srgbClr val="000000">
                      <a:alpha val="43137"/>
                    </a:srgbClr>
                  </a:outerShdw>
                </a:effectLst>
              </a:rPr>
              <a:t>(1)</a:t>
            </a:r>
            <a:r>
              <a:rPr lang="zh-TW" altLang="en-US" sz="1400" b="1" dirty="0">
                <a:effectLst>
                  <a:outerShdw blurRad="38100" dist="38100" dir="2700000" algn="tl">
                    <a:srgbClr val="000000">
                      <a:alpha val="43137"/>
                    </a:srgbClr>
                  </a:outerShdw>
                </a:effectLst>
              </a:rPr>
              <a:t>輸入</a:t>
            </a:r>
          </a:p>
        </p:txBody>
      </p:sp>
      <p:sp>
        <p:nvSpPr>
          <p:cNvPr id="13" name="向右箭號 12"/>
          <p:cNvSpPr/>
          <p:nvPr/>
        </p:nvSpPr>
        <p:spPr>
          <a:xfrm>
            <a:off x="5084763" y="5145089"/>
            <a:ext cx="1123950" cy="560387"/>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400" b="1" dirty="0">
                <a:effectLst>
                  <a:outerShdw blurRad="38100" dist="38100" dir="2700000" algn="tl">
                    <a:srgbClr val="000000">
                      <a:alpha val="43137"/>
                    </a:srgbClr>
                  </a:outerShdw>
                </a:effectLst>
              </a:rPr>
              <a:t>(2)</a:t>
            </a:r>
            <a:r>
              <a:rPr lang="zh-TW" altLang="en-US" sz="1400" b="1" dirty="0">
                <a:effectLst>
                  <a:outerShdw blurRad="38100" dist="38100" dir="2700000" algn="tl">
                    <a:srgbClr val="000000">
                      <a:alpha val="43137"/>
                    </a:srgbClr>
                  </a:outerShdw>
                </a:effectLst>
              </a:rPr>
              <a:t>選擇</a:t>
            </a:r>
          </a:p>
        </p:txBody>
      </p:sp>
      <p:sp>
        <p:nvSpPr>
          <p:cNvPr id="14" name="向右箭號 13"/>
          <p:cNvSpPr/>
          <p:nvPr/>
        </p:nvSpPr>
        <p:spPr>
          <a:xfrm>
            <a:off x="1676400" y="4800600"/>
            <a:ext cx="1123950" cy="56038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b="1" dirty="0">
                <a:effectLst>
                  <a:outerShdw blurRad="38100" dist="38100" dir="2700000" algn="tl">
                    <a:srgbClr val="000000">
                      <a:alpha val="43137"/>
                    </a:srgbClr>
                  </a:outerShdw>
                </a:effectLst>
              </a:rPr>
              <a:t>(3)</a:t>
            </a:r>
            <a:r>
              <a:rPr lang="zh-TW" altLang="en-US" sz="1200" b="1" dirty="0">
                <a:effectLst>
                  <a:outerShdw blurRad="38100" dist="38100" dir="2700000" algn="tl">
                    <a:srgbClr val="000000">
                      <a:alpha val="43137"/>
                    </a:srgbClr>
                  </a:outerShdw>
                </a:effectLst>
              </a:rPr>
              <a:t>解答在此</a:t>
            </a:r>
          </a:p>
        </p:txBody>
      </p:sp>
    </p:spTree>
    <p:extLst>
      <p:ext uri="{BB962C8B-B14F-4D97-AF65-F5344CB8AC3E}">
        <p14:creationId xmlns:p14="http://schemas.microsoft.com/office/powerpoint/2010/main" val="13198039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4" name="內容版面配置區 3"/>
          <p:cNvSpPr>
            <a:spLocks noGrp="1"/>
          </p:cNvSpPr>
          <p:nvPr>
            <p:ph idx="1"/>
          </p:nvPr>
        </p:nvSpPr>
        <p:spPr>
          <a:xfrm>
            <a:off x="1771651" y="4267201"/>
            <a:ext cx="6687087" cy="701731"/>
          </a:xfrm>
        </p:spPr>
        <p:txBody>
          <a:bodyPr wrap="none">
            <a:spAutoFit/>
          </a:bodyPr>
          <a:lstStyle/>
          <a:p>
            <a:pPr marL="0" indent="0">
              <a:buNone/>
              <a:defRPr/>
            </a:pPr>
            <a:r>
              <a:rPr lang="en-US" altLang="zh-TW" sz="4400" dirty="0"/>
              <a:t>EKO{MYFIRSTCRYPTOCHALL}</a:t>
            </a:r>
            <a:endParaRPr lang="zh-TW" altLang="en-US" sz="4400" dirty="0"/>
          </a:p>
        </p:txBody>
      </p:sp>
      <p:sp>
        <p:nvSpPr>
          <p:cNvPr id="31748" name="矩形 4"/>
          <p:cNvSpPr>
            <a:spLocks noChangeArrowheads="1"/>
          </p:cNvSpPr>
          <p:nvPr/>
        </p:nvSpPr>
        <p:spPr bwMode="auto">
          <a:xfrm>
            <a:off x="1790700" y="1905000"/>
            <a:ext cx="80152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400"/>
              <a:t>ERTKSOOTCMCHYRAFYLIPL</a:t>
            </a:r>
          </a:p>
        </p:txBody>
      </p:sp>
      <p:sp>
        <p:nvSpPr>
          <p:cNvPr id="31749" name="向下箭號 5"/>
          <p:cNvSpPr>
            <a:spLocks noChangeArrowheads="1"/>
          </p:cNvSpPr>
          <p:nvPr/>
        </p:nvSpPr>
        <p:spPr bwMode="auto">
          <a:xfrm>
            <a:off x="4854575" y="3006726"/>
            <a:ext cx="685800" cy="1063625"/>
          </a:xfrm>
          <a:prstGeom prst="downArrow">
            <a:avLst>
              <a:gd name="adj1" fmla="val 50000"/>
              <a:gd name="adj2" fmla="val 50017"/>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endParaRPr lang="zh-TW" altLang="en-US"/>
          </a:p>
        </p:txBody>
      </p:sp>
    </p:spTree>
    <p:extLst>
      <p:ext uri="{BB962C8B-B14F-4D97-AF65-F5344CB8AC3E}">
        <p14:creationId xmlns:p14="http://schemas.microsoft.com/office/powerpoint/2010/main" val="251650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4" name="內容版面配置區 3"/>
          <p:cNvSpPr>
            <a:spLocks noGrp="1"/>
          </p:cNvSpPr>
          <p:nvPr>
            <p:ph idx="1"/>
          </p:nvPr>
        </p:nvSpPr>
        <p:spPr>
          <a:xfrm>
            <a:off x="1876426" y="5638801"/>
            <a:ext cx="6687087" cy="701731"/>
          </a:xfrm>
        </p:spPr>
        <p:txBody>
          <a:bodyPr wrap="none">
            <a:spAutoFit/>
          </a:bodyPr>
          <a:lstStyle/>
          <a:p>
            <a:pPr marL="0" indent="0">
              <a:buNone/>
              <a:defRPr/>
            </a:pPr>
            <a:r>
              <a:rPr lang="en-US" altLang="zh-TW" sz="4400" dirty="0"/>
              <a:t>EKO{MYFIRSTCRYPTOCHALL}</a:t>
            </a:r>
            <a:endParaRPr lang="zh-TW" altLang="en-US" sz="4400" dirty="0"/>
          </a:p>
        </p:txBody>
      </p:sp>
      <p:sp>
        <p:nvSpPr>
          <p:cNvPr id="32772" name="矩形 4"/>
          <p:cNvSpPr>
            <a:spLocks noChangeArrowheads="1"/>
          </p:cNvSpPr>
          <p:nvPr/>
        </p:nvSpPr>
        <p:spPr bwMode="auto">
          <a:xfrm>
            <a:off x="1752600" y="958850"/>
            <a:ext cx="80152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400"/>
              <a:t>ERTKSOOTCMCHYRAFYLIPL</a:t>
            </a:r>
          </a:p>
        </p:txBody>
      </p:sp>
      <p:sp>
        <p:nvSpPr>
          <p:cNvPr id="32773" name="向下箭號 5"/>
          <p:cNvSpPr>
            <a:spLocks noChangeArrowheads="1"/>
          </p:cNvSpPr>
          <p:nvPr/>
        </p:nvSpPr>
        <p:spPr bwMode="auto">
          <a:xfrm>
            <a:off x="2438400" y="2308226"/>
            <a:ext cx="685800" cy="3254375"/>
          </a:xfrm>
          <a:prstGeom prst="downArrow">
            <a:avLst>
              <a:gd name="adj1" fmla="val 50000"/>
              <a:gd name="adj2" fmla="val 50002"/>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endParaRPr lang="zh-TW" altLang="en-US"/>
          </a:p>
        </p:txBody>
      </p:sp>
      <p:sp>
        <p:nvSpPr>
          <p:cNvPr id="32774" name="矩形 6"/>
          <p:cNvSpPr>
            <a:spLocks noChangeArrowheads="1"/>
          </p:cNvSpPr>
          <p:nvPr/>
        </p:nvSpPr>
        <p:spPr bwMode="auto">
          <a:xfrm>
            <a:off x="7467601" y="1630364"/>
            <a:ext cx="123666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600"/>
              <a:t>ERT</a:t>
            </a:r>
          </a:p>
          <a:p>
            <a:r>
              <a:rPr lang="en-US" altLang="zh-TW" sz="3600"/>
              <a:t>KSO</a:t>
            </a:r>
          </a:p>
          <a:p>
            <a:r>
              <a:rPr lang="en-US" altLang="zh-TW" sz="3600"/>
              <a:t>OTC</a:t>
            </a:r>
          </a:p>
          <a:p>
            <a:r>
              <a:rPr lang="en-US" altLang="zh-TW" sz="3600"/>
              <a:t>MCH</a:t>
            </a:r>
          </a:p>
          <a:p>
            <a:r>
              <a:rPr lang="en-US" altLang="zh-TW" sz="3600"/>
              <a:t>YRA</a:t>
            </a:r>
          </a:p>
          <a:p>
            <a:r>
              <a:rPr lang="en-US" altLang="zh-TW" sz="3600"/>
              <a:t>FYL</a:t>
            </a:r>
          </a:p>
          <a:p>
            <a:r>
              <a:rPr lang="en-US" altLang="zh-TW" sz="3600"/>
              <a:t>IPL</a:t>
            </a:r>
          </a:p>
        </p:txBody>
      </p:sp>
    </p:spTree>
    <p:extLst>
      <p:ext uri="{BB962C8B-B14F-4D97-AF65-F5344CB8AC3E}">
        <p14:creationId xmlns:p14="http://schemas.microsoft.com/office/powerpoint/2010/main" val="3549930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nvPr>
        </p:nvGraphicFramePr>
        <p:xfrm>
          <a:off x="1743076" y="1736725"/>
          <a:ext cx="8620125" cy="4518570"/>
        </p:xfrm>
        <a:graphic>
          <a:graphicData uri="http://schemas.openxmlformats.org/drawingml/2006/table">
            <a:tbl>
              <a:tblPr firstRow="1" bandRow="1">
                <a:tableStyleId>{5C22544A-7EE6-4342-B048-85BDC9FD1C3A}</a:tableStyleId>
              </a:tblPr>
              <a:tblGrid>
                <a:gridCol w="2318368">
                  <a:extLst>
                    <a:ext uri="{9D8B030D-6E8A-4147-A177-3AD203B41FA5}">
                      <a16:colId xmlns:a16="http://schemas.microsoft.com/office/drawing/2014/main" val="20000"/>
                    </a:ext>
                  </a:extLst>
                </a:gridCol>
                <a:gridCol w="6301757">
                  <a:extLst>
                    <a:ext uri="{9D8B030D-6E8A-4147-A177-3AD203B41FA5}">
                      <a16:colId xmlns:a16="http://schemas.microsoft.com/office/drawing/2014/main" val="20001"/>
                    </a:ext>
                  </a:extLst>
                </a:gridCol>
              </a:tblGrid>
              <a:tr h="281900">
                <a:tc>
                  <a:txBody>
                    <a:bodyPr/>
                    <a:lstStyle/>
                    <a:p>
                      <a:endParaRPr lang="zh-TW" altLang="en-US" sz="1400" dirty="0"/>
                    </a:p>
                  </a:txBody>
                  <a:tcPr marL="68578" marR="68578" marT="34285" marB="34285"/>
                </a:tc>
                <a:tc>
                  <a:txBody>
                    <a:bodyPr/>
                    <a:lstStyle/>
                    <a:p>
                      <a:endParaRPr lang="zh-TW" altLang="en-US" sz="1400" dirty="0"/>
                    </a:p>
                  </a:txBody>
                  <a:tcPr marL="68578" marR="68578" marT="34285" marB="34285"/>
                </a:tc>
                <a:extLst>
                  <a:ext uri="{0D108BD9-81ED-4DB2-BD59-A6C34878D82A}">
                    <a16:rowId xmlns:a16="http://schemas.microsoft.com/office/drawing/2014/main" val="10000"/>
                  </a:ext>
                </a:extLst>
              </a:tr>
              <a:tr h="708560">
                <a:tc gridSpan="2">
                  <a:txBody>
                    <a:bodyPr/>
                    <a:lstStyle/>
                    <a:p>
                      <a:r>
                        <a:rPr lang="en-US" altLang="zh-TW" sz="2800" dirty="0" smtClean="0"/>
                        <a:t>Substitution ciphers</a:t>
                      </a:r>
                      <a:r>
                        <a:rPr lang="zh-TW" altLang="en-US" sz="2800" dirty="0" smtClean="0"/>
                        <a:t>  </a:t>
                      </a:r>
                      <a:r>
                        <a:rPr lang="zh-TW" altLang="en-US" sz="2800" b="1" dirty="0" smtClean="0">
                          <a:effectLst>
                            <a:outerShdw blurRad="38100" dist="38100" dir="2700000" algn="tl">
                              <a:srgbClr val="000000">
                                <a:alpha val="43137"/>
                              </a:srgbClr>
                            </a:outerShdw>
                          </a:effectLst>
                        </a:rPr>
                        <a:t>替換加密</a:t>
                      </a:r>
                      <a:endParaRPr lang="zh-TW" altLang="en-US" sz="2800" dirty="0"/>
                    </a:p>
                    <a:p>
                      <a:r>
                        <a:rPr lang="en-US" altLang="zh-TW" sz="1400" dirty="0" smtClean="0"/>
                        <a:t>https://en.wikipedia.org/wiki/Substitution_cipher</a:t>
                      </a:r>
                      <a:endParaRPr lang="zh-TW" altLang="en-US" sz="1400" dirty="0"/>
                    </a:p>
                  </a:txBody>
                  <a:tcPr marL="68578" marR="68578" marT="34285" marB="34285">
                    <a:solidFill>
                      <a:srgbClr val="FFFF00"/>
                    </a:solidFill>
                  </a:tcPr>
                </a:tc>
                <a:tc hMerge="1">
                  <a:txBody>
                    <a:bodyPr/>
                    <a:lstStyle/>
                    <a:p>
                      <a:endParaRPr lang="zh-TW" altLang="en-US" sz="1400" dirty="0"/>
                    </a:p>
                  </a:txBody>
                  <a:tcPr marL="68580" marR="68580" marT="34290" marB="34290">
                    <a:solidFill>
                      <a:srgbClr val="FFFF00"/>
                    </a:solidFill>
                  </a:tcPr>
                </a:tc>
                <a:extLst>
                  <a:ext uri="{0D108BD9-81ED-4DB2-BD59-A6C34878D82A}">
                    <a16:rowId xmlns:a16="http://schemas.microsoft.com/office/drawing/2014/main" val="10001"/>
                  </a:ext>
                </a:extLst>
              </a:tr>
              <a:tr h="281900">
                <a:tc rowSpan="2">
                  <a:txBody>
                    <a:bodyPr/>
                    <a:lstStyle/>
                    <a:p>
                      <a:r>
                        <a:rPr lang="en-US" altLang="zh-TW" sz="1400" dirty="0" err="1" smtClean="0"/>
                        <a:t>Monoalphabetic</a:t>
                      </a:r>
                      <a:r>
                        <a:rPr lang="en-US" altLang="zh-TW" sz="1400" dirty="0" smtClean="0"/>
                        <a:t> substitution</a:t>
                      </a:r>
                      <a:endParaRPr lang="zh-TW" altLang="en-US" sz="1400" dirty="0"/>
                    </a:p>
                  </a:txBody>
                  <a:tcPr marL="68578" marR="68578" marT="34285" marB="34285"/>
                </a:tc>
                <a:tc>
                  <a:txBody>
                    <a:bodyPr/>
                    <a:lstStyle/>
                    <a:p>
                      <a:r>
                        <a:rPr lang="ja-JP" altLang="en-US" sz="1400" dirty="0" smtClean="0">
                          <a:latin typeface="標楷體" panose="03000509000000000000" pitchFamily="65" charset="-120"/>
                          <a:ea typeface="標楷體" panose="03000509000000000000" pitchFamily="65" charset="-120"/>
                        </a:rPr>
                        <a:t>凱撒密碼</a:t>
                      </a:r>
                      <a:r>
                        <a:rPr lang="en-US" altLang="zh-TW" sz="1400" b="1" dirty="0" smtClean="0">
                          <a:effectLst>
                            <a:outerShdw blurRad="38100" dist="38100" dir="2700000" algn="tl">
                              <a:srgbClr val="000000">
                                <a:alpha val="43137"/>
                              </a:srgbClr>
                            </a:outerShdw>
                          </a:effectLst>
                        </a:rPr>
                        <a:t>Caesar cipher(ROT13)</a:t>
                      </a:r>
                      <a:r>
                        <a:rPr lang="zh-TW" altLang="en-US" sz="1400" b="1" dirty="0" smtClean="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[https://en.wikipedia.org/wiki/Caesar_cipher]</a:t>
                      </a:r>
                      <a:endParaRPr lang="zh-TW" altLang="en-US" sz="1400" b="1" dirty="0">
                        <a:effectLst>
                          <a:outerShdw blurRad="38100" dist="38100" dir="2700000" algn="tl">
                            <a:srgbClr val="000000">
                              <a:alpha val="43137"/>
                            </a:srgbClr>
                          </a:outerShdw>
                        </a:effectLst>
                      </a:endParaRPr>
                    </a:p>
                  </a:txBody>
                  <a:tcPr marL="68578" marR="68578" marT="34285" marB="34285"/>
                </a:tc>
                <a:extLst>
                  <a:ext uri="{0D108BD9-81ED-4DB2-BD59-A6C34878D82A}">
                    <a16:rowId xmlns:a16="http://schemas.microsoft.com/office/drawing/2014/main" val="10002"/>
                  </a:ext>
                </a:extLst>
              </a:tr>
              <a:tr h="281900">
                <a:tc vMerge="1">
                  <a:txBody>
                    <a:bodyPr/>
                    <a:lstStyle/>
                    <a:p>
                      <a:endParaRPr lang="zh-TW" altLang="en-US" sz="1400" dirty="0"/>
                    </a:p>
                  </a:txBody>
                  <a:tcPr marL="68580" marR="68580" marT="34290" marB="34290"/>
                </a:tc>
                <a:tc>
                  <a:txBody>
                    <a:bodyPr/>
                    <a:lstStyle/>
                    <a:p>
                      <a:r>
                        <a:rPr lang="en-US" altLang="zh-TW" sz="1400" dirty="0" smtClean="0"/>
                        <a:t>Affine cipher</a:t>
                      </a:r>
                      <a:r>
                        <a:rPr lang="zh-TW" altLang="en-US" sz="1400" dirty="0" smtClean="0"/>
                        <a:t>    </a:t>
                      </a:r>
                      <a:r>
                        <a:rPr lang="en-US" altLang="zh-TW" sz="1400" dirty="0" err="1" smtClean="0"/>
                        <a:t>Atbash</a:t>
                      </a:r>
                      <a:r>
                        <a:rPr lang="en-US" altLang="zh-TW" sz="1400" dirty="0" smtClean="0"/>
                        <a:t> cipher</a:t>
                      </a:r>
                      <a:r>
                        <a:rPr lang="zh-TW" altLang="en-US" sz="1400" dirty="0" smtClean="0"/>
                        <a:t>  </a:t>
                      </a:r>
                      <a:r>
                        <a:rPr lang="en-US" altLang="zh-TW" sz="1400" dirty="0" smtClean="0"/>
                        <a:t>Keyword cipher</a:t>
                      </a:r>
                      <a:endParaRPr lang="zh-TW" altLang="en-US" sz="1400" dirty="0"/>
                    </a:p>
                  </a:txBody>
                  <a:tcPr marL="68578" marR="68578" marT="34285" marB="34285"/>
                </a:tc>
                <a:extLst>
                  <a:ext uri="{0D108BD9-81ED-4DB2-BD59-A6C34878D82A}">
                    <a16:rowId xmlns:a16="http://schemas.microsoft.com/office/drawing/2014/main" val="10003"/>
                  </a:ext>
                </a:extLst>
              </a:tr>
              <a:tr h="708560">
                <a:tc>
                  <a:txBody>
                    <a:bodyPr/>
                    <a:lstStyle/>
                    <a:p>
                      <a:r>
                        <a:rPr lang="en-US" altLang="zh-TW" sz="1400" dirty="0" smtClean="0"/>
                        <a:t>Polyalphabetic substitution</a:t>
                      </a:r>
                      <a:endParaRPr lang="zh-TW" altLang="en-US" sz="1400" dirty="0"/>
                    </a:p>
                  </a:txBody>
                  <a:tcPr marL="68578" marR="68578" marT="34285" marB="34285"/>
                </a:tc>
                <a:tc>
                  <a:txBody>
                    <a:bodyPr/>
                    <a:lstStyle/>
                    <a:p>
                      <a:r>
                        <a:rPr lang="en-US" altLang="zh-TW" sz="1400" b="1" dirty="0" err="1" smtClean="0">
                          <a:effectLst>
                            <a:outerShdw blurRad="38100" dist="38100" dir="2700000" algn="tl">
                              <a:srgbClr val="000000">
                                <a:alpha val="43137"/>
                              </a:srgbClr>
                            </a:outerShdw>
                          </a:effectLst>
                        </a:rPr>
                        <a:t>Vigenère</a:t>
                      </a:r>
                      <a:r>
                        <a:rPr lang="en-US" altLang="zh-TW" sz="1400" b="1" dirty="0" smtClean="0">
                          <a:effectLst>
                            <a:outerShdw blurRad="38100" dist="38100" dir="2700000" algn="tl">
                              <a:srgbClr val="000000">
                                <a:alpha val="43137"/>
                              </a:srgbClr>
                            </a:outerShdw>
                          </a:effectLst>
                        </a:rPr>
                        <a:t> cipher</a:t>
                      </a:r>
                      <a:r>
                        <a:rPr lang="zh-TW" altLang="en-US" sz="1400" b="1" dirty="0" smtClean="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(https://en.wikipedia.org/wiki/Vigen%C3%A8re_cipher)</a:t>
                      </a:r>
                    </a:p>
                    <a:p>
                      <a:r>
                        <a:rPr lang="en-US" altLang="zh-TW" sz="1400" dirty="0" err="1" smtClean="0"/>
                        <a:t>Autokey</a:t>
                      </a:r>
                      <a:r>
                        <a:rPr lang="en-US" altLang="zh-TW" sz="1400" dirty="0" smtClean="0"/>
                        <a:t> cipher</a:t>
                      </a:r>
                    </a:p>
                    <a:p>
                      <a:r>
                        <a:rPr lang="en-US" altLang="zh-TW" sz="1400" dirty="0" smtClean="0"/>
                        <a:t>Homophonic substitution cipher</a:t>
                      </a:r>
                      <a:endParaRPr lang="zh-TW" altLang="en-US" sz="1400" dirty="0"/>
                    </a:p>
                  </a:txBody>
                  <a:tcPr marL="68578" marR="68578" marT="34285" marB="34285"/>
                </a:tc>
                <a:extLst>
                  <a:ext uri="{0D108BD9-81ED-4DB2-BD59-A6C34878D82A}">
                    <a16:rowId xmlns:a16="http://schemas.microsoft.com/office/drawing/2014/main" val="10004"/>
                  </a:ext>
                </a:extLst>
              </a:tr>
              <a:tr h="281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Polygraphic</a:t>
                      </a:r>
                      <a:r>
                        <a:rPr lang="en-US" altLang="zh-TW" sz="1400" dirty="0" smtClean="0"/>
                        <a:t> substitution</a:t>
                      </a:r>
                    </a:p>
                  </a:txBody>
                  <a:tcPr marL="68578" marR="68578" marT="34285" marB="34285"/>
                </a:tc>
                <a:tc>
                  <a:txBody>
                    <a:bodyPr/>
                    <a:lstStyle/>
                    <a:p>
                      <a:r>
                        <a:rPr lang="en-US" altLang="zh-TW" sz="1400" dirty="0" err="1" smtClean="0"/>
                        <a:t>Playfair</a:t>
                      </a:r>
                      <a:r>
                        <a:rPr lang="en-US" altLang="zh-TW" sz="1400" dirty="0" smtClean="0"/>
                        <a:t> cipher</a:t>
                      </a:r>
                      <a:r>
                        <a:rPr lang="zh-TW" altLang="en-US" sz="1400" dirty="0" smtClean="0"/>
                        <a:t>    </a:t>
                      </a:r>
                      <a:r>
                        <a:rPr lang="en-US" altLang="zh-TW" sz="1400" dirty="0" smtClean="0"/>
                        <a:t>Hill cipher</a:t>
                      </a:r>
                      <a:endParaRPr lang="zh-TW" altLang="en-US" sz="1400" dirty="0"/>
                    </a:p>
                  </a:txBody>
                  <a:tcPr marL="68578" marR="68578" marT="34285" marB="34285"/>
                </a:tc>
                <a:extLst>
                  <a:ext uri="{0D108BD9-81ED-4DB2-BD59-A6C34878D82A}">
                    <a16:rowId xmlns:a16="http://schemas.microsoft.com/office/drawing/2014/main" val="10005"/>
                  </a:ext>
                </a:extLst>
              </a:tr>
              <a:tr h="678085">
                <a:tc gridSpan="2">
                  <a:txBody>
                    <a:bodyPr/>
                    <a:lstStyle/>
                    <a:p>
                      <a:r>
                        <a:rPr lang="en-US" altLang="zh-TW" sz="2000" b="1" dirty="0" smtClean="0">
                          <a:effectLst>
                            <a:outerShdw blurRad="38100" dist="38100" dir="2700000" algn="tl">
                              <a:srgbClr val="000000">
                                <a:alpha val="43137"/>
                              </a:srgbClr>
                            </a:outerShdw>
                          </a:effectLst>
                        </a:rPr>
                        <a:t>Transposition ciphers </a:t>
                      </a:r>
                      <a:r>
                        <a:rPr lang="zh-TW" altLang="en-US" sz="2000" b="1" dirty="0" smtClean="0">
                          <a:effectLst>
                            <a:outerShdw blurRad="38100" dist="38100" dir="2700000" algn="tl">
                              <a:srgbClr val="000000">
                                <a:alpha val="43137"/>
                              </a:srgbClr>
                            </a:outerShdw>
                          </a:effectLst>
                        </a:rPr>
                        <a:t> 換位加密法</a:t>
                      </a:r>
                      <a:endParaRPr lang="zh-TW" altLang="en-US" sz="2000" b="1" dirty="0">
                        <a:effectLst>
                          <a:outerShdw blurRad="38100" dist="38100" dir="2700000" algn="tl">
                            <a:srgbClr val="000000">
                              <a:alpha val="43137"/>
                            </a:srgbClr>
                          </a:outerShdw>
                        </a:effectLst>
                      </a:endParaRPr>
                    </a:p>
                    <a:p>
                      <a:r>
                        <a:rPr lang="en-US" altLang="zh-TW" sz="2000" b="1" dirty="0" smtClean="0">
                          <a:effectLst>
                            <a:outerShdw blurRad="38100" dist="38100" dir="2700000" algn="tl">
                              <a:srgbClr val="000000">
                                <a:alpha val="43137"/>
                              </a:srgbClr>
                            </a:outerShdw>
                          </a:effectLst>
                        </a:rPr>
                        <a:t>https://en.wikipedia.org/wiki/Transposition_cipher</a:t>
                      </a:r>
                      <a:endParaRPr lang="zh-TW" altLang="en-US" sz="2000" b="1" dirty="0">
                        <a:effectLst>
                          <a:outerShdw blurRad="38100" dist="38100" dir="2700000" algn="tl">
                            <a:srgbClr val="000000">
                              <a:alpha val="43137"/>
                            </a:srgbClr>
                          </a:outerShdw>
                        </a:effectLst>
                      </a:endParaRPr>
                    </a:p>
                  </a:txBody>
                  <a:tcPr marL="68578" marR="68578" marT="34285" marB="34285">
                    <a:solidFill>
                      <a:srgbClr val="FFFF00"/>
                    </a:solidFill>
                  </a:tcPr>
                </a:tc>
                <a:tc hMerge="1">
                  <a:txBody>
                    <a:bodyPr/>
                    <a:lstStyle/>
                    <a:p>
                      <a:endParaRPr lang="zh-TW" altLang="en-US" sz="1400" dirty="0"/>
                    </a:p>
                  </a:txBody>
                  <a:tcPr marL="68580" marR="68580" marT="34290" marB="34290">
                    <a:solidFill>
                      <a:srgbClr val="FFFF00"/>
                    </a:solidFill>
                  </a:tcPr>
                </a:tc>
                <a:extLst>
                  <a:ext uri="{0D108BD9-81ED-4DB2-BD59-A6C34878D82A}">
                    <a16:rowId xmlns:a16="http://schemas.microsoft.com/office/drawing/2014/main" val="10006"/>
                  </a:ext>
                </a:extLst>
              </a:tr>
              <a:tr h="281900">
                <a:tc>
                  <a:txBody>
                    <a:bodyPr/>
                    <a:lstStyle/>
                    <a:p>
                      <a:endParaRPr lang="zh-TW" altLang="en-US" sz="1400"/>
                    </a:p>
                  </a:txBody>
                  <a:tcPr marL="68578" marR="68578" marT="34285" marB="34285"/>
                </a:tc>
                <a:tc>
                  <a:txBody>
                    <a:bodyPr/>
                    <a:lstStyle/>
                    <a:p>
                      <a:r>
                        <a:rPr lang="en-US" altLang="zh-TW" sz="1400" dirty="0" smtClean="0"/>
                        <a:t>Rail Fence cipher</a:t>
                      </a:r>
                      <a:r>
                        <a:rPr lang="zh-TW" altLang="en-US" sz="1400" dirty="0" smtClean="0"/>
                        <a:t>      </a:t>
                      </a:r>
                      <a:r>
                        <a:rPr lang="en-US" altLang="zh-TW" sz="1400" dirty="0" smtClean="0"/>
                        <a:t>Route cipher</a:t>
                      </a:r>
                      <a:endParaRPr lang="zh-TW" altLang="en-US" sz="1400" dirty="0"/>
                    </a:p>
                  </a:txBody>
                  <a:tcPr marL="68578" marR="68578" marT="34285" marB="34285"/>
                </a:tc>
                <a:extLst>
                  <a:ext uri="{0D108BD9-81ED-4DB2-BD59-A6C34878D82A}">
                    <a16:rowId xmlns:a16="http://schemas.microsoft.com/office/drawing/2014/main" val="10007"/>
                  </a:ext>
                </a:extLst>
              </a:tr>
              <a:tr h="1013318">
                <a:tc>
                  <a:txBody>
                    <a:bodyPr/>
                    <a:lstStyle/>
                    <a:p>
                      <a:endParaRPr lang="zh-TW" altLang="en-US" sz="1400" dirty="0"/>
                    </a:p>
                  </a:txBody>
                  <a:tcPr marL="68578" marR="68578" marT="34285" marB="34285"/>
                </a:tc>
                <a:tc>
                  <a:txBody>
                    <a:bodyPr/>
                    <a:lstStyle/>
                    <a:p>
                      <a:r>
                        <a:rPr lang="en-US" altLang="zh-TW" sz="2000" b="1" dirty="0" err="1" smtClean="0">
                          <a:effectLst>
                            <a:outerShdw blurRad="38100" dist="38100" dir="2700000" algn="tl">
                              <a:srgbClr val="000000">
                                <a:alpha val="43137"/>
                              </a:srgbClr>
                            </a:outerShdw>
                          </a:effectLst>
                        </a:rPr>
                        <a:t>Scytale</a:t>
                      </a:r>
                      <a:r>
                        <a:rPr lang="zh-TW" altLang="en-US" sz="2000" b="1" dirty="0" smtClean="0">
                          <a:effectLst>
                            <a:outerShdw blurRad="38100" dist="38100" dir="2700000" algn="tl">
                              <a:srgbClr val="000000">
                                <a:alpha val="43137"/>
                              </a:srgbClr>
                            </a:outerShdw>
                          </a:effectLst>
                        </a:rPr>
                        <a:t>密碼棒</a:t>
                      </a:r>
                      <a:endParaRPr lang="en-US" altLang="zh-TW" sz="2000" b="1" dirty="0" smtClean="0">
                        <a:effectLst>
                          <a:outerShdw blurRad="38100" dist="38100" dir="2700000" algn="tl">
                            <a:srgbClr val="000000">
                              <a:alpha val="43137"/>
                            </a:srgbClr>
                          </a:outerShdw>
                        </a:effectLst>
                      </a:endParaRPr>
                    </a:p>
                    <a:p>
                      <a:r>
                        <a:rPr lang="en-US" altLang="zh-TW" sz="1400" dirty="0" smtClean="0"/>
                        <a:t>Grille</a:t>
                      </a:r>
                    </a:p>
                    <a:p>
                      <a:r>
                        <a:rPr lang="en-US" altLang="zh-TW" sz="1400" dirty="0" smtClean="0"/>
                        <a:t>Permutation cipher</a:t>
                      </a:r>
                    </a:p>
                    <a:p>
                      <a:r>
                        <a:rPr lang="en-US" altLang="zh-TW" sz="1400" dirty="0" smtClean="0"/>
                        <a:t>VIC cipher </a:t>
                      </a:r>
                      <a:endParaRPr lang="zh-TW" altLang="en-US" sz="1400" dirty="0"/>
                    </a:p>
                  </a:txBody>
                  <a:tcPr marL="68578" marR="68578" marT="34285" marB="34285"/>
                </a:tc>
                <a:extLst>
                  <a:ext uri="{0D108BD9-81ED-4DB2-BD59-A6C34878D82A}">
                    <a16:rowId xmlns:a16="http://schemas.microsoft.com/office/drawing/2014/main" val="10008"/>
                  </a:ext>
                </a:extLst>
              </a:tr>
            </a:tbl>
          </a:graphicData>
        </a:graphic>
      </p:graphicFrame>
      <p:sp>
        <p:nvSpPr>
          <p:cNvPr id="34849" name="矩形 3"/>
          <p:cNvSpPr>
            <a:spLocks noChangeArrowheads="1"/>
          </p:cNvSpPr>
          <p:nvPr/>
        </p:nvSpPr>
        <p:spPr bwMode="auto">
          <a:xfrm>
            <a:off x="1600201" y="1146356"/>
            <a:ext cx="8763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https://en.wikipedia.org/wiki/Outline_of_cryptography</a:t>
            </a:r>
            <a:endParaRPr lang="zh-TW" altLang="en-US" sz="2800"/>
          </a:p>
        </p:txBody>
      </p:sp>
      <p:sp>
        <p:nvSpPr>
          <p:cNvPr id="3" name="矩形圖說文字 2"/>
          <p:cNvSpPr/>
          <p:nvPr/>
        </p:nvSpPr>
        <p:spPr>
          <a:xfrm>
            <a:off x="1481138" y="100809"/>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800" dirty="0"/>
              <a:t>古典</a:t>
            </a:r>
            <a:r>
              <a:rPr lang="zh-TW" altLang="en-US" sz="2800" dirty="0" smtClean="0"/>
              <a:t>密碼</a:t>
            </a:r>
            <a:r>
              <a:rPr lang="en-US" altLang="zh-TW" sz="2800" dirty="0" smtClean="0"/>
              <a:t>(</a:t>
            </a:r>
            <a:r>
              <a:rPr lang="zh-TW" altLang="en-US" sz="2800" dirty="0" smtClean="0"/>
              <a:t>進階閱讀</a:t>
            </a:r>
            <a:r>
              <a:rPr lang="en-US" altLang="zh-TW" sz="2800" dirty="0" smtClean="0"/>
              <a:t>)</a:t>
            </a:r>
            <a:r>
              <a:rPr lang="en-US" altLang="zh-TW" dirty="0"/>
              <a:t/>
            </a:r>
            <a:br>
              <a:rPr lang="en-US" altLang="zh-TW" dirty="0"/>
            </a:br>
            <a:r>
              <a:rPr lang="en-US" altLang="zh-TW" dirty="0"/>
              <a:t>classical ciphers</a:t>
            </a:r>
            <a:endParaRPr lang="zh-TW" altLang="en-US" dirty="0"/>
          </a:p>
        </p:txBody>
      </p:sp>
    </p:spTree>
    <p:extLst>
      <p:ext uri="{BB962C8B-B14F-4D97-AF65-F5344CB8AC3E}">
        <p14:creationId xmlns:p14="http://schemas.microsoft.com/office/powerpoint/2010/main" val="3921340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sp>
        <p:nvSpPr>
          <p:cNvPr id="3" name="內容版面配置區 2"/>
          <p:cNvSpPr>
            <a:spLocks noGrp="1"/>
          </p:cNvSpPr>
          <p:nvPr>
            <p:ph idx="1"/>
          </p:nvPr>
        </p:nvSpPr>
        <p:spPr>
          <a:xfrm>
            <a:off x="1931988" y="1295400"/>
            <a:ext cx="8229600" cy="1828800"/>
          </a:xfrm>
        </p:spPr>
        <p:txBody>
          <a:bodyPr/>
          <a:lstStyle/>
          <a:p>
            <a:pPr marL="0" indent="0">
              <a:buNone/>
              <a:defRPr/>
            </a:pPr>
            <a:r>
              <a:rPr lang="zh-TW" altLang="en-US" dirty="0" smtClean="0"/>
              <a:t>在計算機的世界</a:t>
            </a:r>
            <a:r>
              <a:rPr lang="zh-TW" altLang="en-US" dirty="0"/>
              <a:t>有</a:t>
            </a:r>
            <a:r>
              <a:rPr lang="zh-TW" altLang="en-US" dirty="0" smtClean="0"/>
              <a:t>許多</a:t>
            </a:r>
            <a:endParaRPr lang="en-US" altLang="zh-TW" dirty="0" smtClean="0"/>
          </a:p>
          <a:p>
            <a:pPr marL="0" indent="0">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r>
              <a:rPr lang="en-US" altLang="zh-TW" b="1" dirty="0" smtClean="0">
                <a:solidFill>
                  <a:srgbClr val="FF0000"/>
                </a:solidFill>
                <a:effectLst>
                  <a:outerShdw blurRad="38100" dist="38100" dir="2700000" algn="tl">
                    <a:srgbClr val="000000">
                      <a:alpha val="43137"/>
                    </a:srgbClr>
                  </a:outerShdw>
                </a:effectLst>
              </a:rPr>
              <a:t>)</a:t>
            </a:r>
          </a:p>
          <a:p>
            <a:pPr marL="0" indent="0">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a:t>
            </a:r>
            <a:r>
              <a:rPr lang="zh-TW" altLang="en-US" dirty="0" smtClean="0"/>
              <a:t>的機制與應用</a:t>
            </a:r>
            <a:endParaRPr lang="zh-TW" altLang="en-US" dirty="0"/>
          </a:p>
        </p:txBody>
      </p:sp>
      <p:sp>
        <p:nvSpPr>
          <p:cNvPr id="29700" name="矩形 3"/>
          <p:cNvSpPr>
            <a:spLocks noChangeArrowheads="1"/>
          </p:cNvSpPr>
          <p:nvPr/>
        </p:nvSpPr>
        <p:spPr bwMode="auto">
          <a:xfrm>
            <a:off x="2057401" y="3733800"/>
            <a:ext cx="7743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4400" dirty="0"/>
              <a:t>字元編碼</a:t>
            </a:r>
            <a:r>
              <a:rPr lang="en-US" altLang="zh-TW" sz="4400" dirty="0"/>
              <a:t>(Character encoding)</a:t>
            </a:r>
            <a:endParaRPr lang="zh-TW" altLang="en-US" sz="4400" dirty="0"/>
          </a:p>
        </p:txBody>
      </p:sp>
      <p:sp>
        <p:nvSpPr>
          <p:cNvPr id="29701" name="矩形 4"/>
          <p:cNvSpPr>
            <a:spLocks noChangeArrowheads="1"/>
          </p:cNvSpPr>
          <p:nvPr/>
        </p:nvSpPr>
        <p:spPr bwMode="auto">
          <a:xfrm>
            <a:off x="2133601" y="4503738"/>
            <a:ext cx="5133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https://en.wikipedia.org/wiki/Character_encoding</a:t>
            </a:r>
            <a:endParaRPr lang="zh-TW" altLang="en-US"/>
          </a:p>
        </p:txBody>
      </p:sp>
    </p:spTree>
    <p:extLst>
      <p:ext uri="{BB962C8B-B14F-4D97-AF65-F5344CB8AC3E}">
        <p14:creationId xmlns:p14="http://schemas.microsoft.com/office/powerpoint/2010/main" val="1035238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4" name="矩形 3"/>
          <p:cNvSpPr/>
          <p:nvPr/>
        </p:nvSpPr>
        <p:spPr>
          <a:xfrm>
            <a:off x="1811339" y="2887663"/>
            <a:ext cx="2000869" cy="1077218"/>
          </a:xfrm>
          <a:prstGeom prst="rect">
            <a:avLst/>
          </a:prstGeom>
          <a:solidFill>
            <a:schemeClr val="accent1">
              <a:lumMod val="90000"/>
            </a:schemeClr>
          </a:solidFill>
        </p:spPr>
        <p:txBody>
          <a:bodyPr wrap="none">
            <a:spAutoFit/>
          </a:bodyPr>
          <a:lstStyle/>
          <a:p>
            <a:pPr>
              <a:defRPr/>
            </a:pPr>
            <a:r>
              <a:rPr lang="en-US" altLang="zh-TW" sz="3600" dirty="0"/>
              <a:t>Character</a:t>
            </a:r>
          </a:p>
          <a:p>
            <a:pPr>
              <a:defRPr/>
            </a:pPr>
            <a:r>
              <a:rPr lang="zh-TW" altLang="en-US" sz="2800" dirty="0"/>
              <a:t>字元</a:t>
            </a:r>
          </a:p>
        </p:txBody>
      </p:sp>
      <p:sp>
        <p:nvSpPr>
          <p:cNvPr id="5" name="矩形 4"/>
          <p:cNvSpPr/>
          <p:nvPr/>
        </p:nvSpPr>
        <p:spPr>
          <a:xfrm>
            <a:off x="6931025" y="2963863"/>
            <a:ext cx="3570288" cy="1014412"/>
          </a:xfrm>
          <a:prstGeom prst="rect">
            <a:avLst/>
          </a:prstGeom>
          <a:solidFill>
            <a:schemeClr val="accent1">
              <a:lumMod val="90000"/>
            </a:schemeClr>
          </a:solidFill>
        </p:spPr>
        <p:txBody>
          <a:bodyPr wrap="none">
            <a:spAutoFit/>
          </a:bodyPr>
          <a:lstStyle/>
          <a:p>
            <a:pPr>
              <a:defRPr/>
            </a:pPr>
            <a:r>
              <a:rPr lang="en-US" altLang="zh-TW" sz="3600" dirty="0"/>
              <a:t>ASCII Code</a:t>
            </a:r>
          </a:p>
          <a:p>
            <a:pPr>
              <a:defRPr/>
            </a:pPr>
            <a:r>
              <a:rPr lang="zh-TW" altLang="en-US" sz="2400" dirty="0"/>
              <a:t>美國資訊交換標準程式碼</a:t>
            </a:r>
            <a:endParaRPr lang="en-US" altLang="zh-TW" sz="2400" dirty="0"/>
          </a:p>
        </p:txBody>
      </p:sp>
      <p:cxnSp>
        <p:nvCxnSpPr>
          <p:cNvPr id="30725" name="直線單箭頭接點 6"/>
          <p:cNvCxnSpPr>
            <a:cxnSpLocks noChangeShapeType="1"/>
          </p:cNvCxnSpPr>
          <p:nvPr/>
        </p:nvCxnSpPr>
        <p:spPr bwMode="auto">
          <a:xfrm flipV="1">
            <a:off x="4056063" y="3309939"/>
            <a:ext cx="2557462" cy="7937"/>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6" name="直線單箭頭接點 7"/>
          <p:cNvCxnSpPr>
            <a:cxnSpLocks noChangeShapeType="1"/>
          </p:cNvCxnSpPr>
          <p:nvPr/>
        </p:nvCxnSpPr>
        <p:spPr bwMode="auto">
          <a:xfrm flipH="1">
            <a:off x="4697414" y="3667125"/>
            <a:ext cx="2198687"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7" name="矩形 10"/>
          <p:cNvSpPr>
            <a:spLocks noChangeArrowheads="1"/>
          </p:cNvSpPr>
          <p:nvPr/>
        </p:nvSpPr>
        <p:spPr bwMode="auto">
          <a:xfrm>
            <a:off x="3962401" y="2901950"/>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0728" name="矩形 11"/>
          <p:cNvSpPr>
            <a:spLocks noChangeArrowheads="1"/>
          </p:cNvSpPr>
          <p:nvPr/>
        </p:nvSpPr>
        <p:spPr bwMode="auto">
          <a:xfrm>
            <a:off x="5070476" y="3749675"/>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30729" name="矩形 8"/>
          <p:cNvSpPr>
            <a:spLocks noChangeArrowheads="1"/>
          </p:cNvSpPr>
          <p:nvPr/>
        </p:nvSpPr>
        <p:spPr bwMode="auto">
          <a:xfrm>
            <a:off x="3249614" y="1749425"/>
            <a:ext cx="3646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https://zh.wikipedia.org/wiki/ASCII</a:t>
            </a:r>
            <a:endParaRPr lang="zh-TW" altLang="en-US"/>
          </a:p>
        </p:txBody>
      </p:sp>
      <p:pic>
        <p:nvPicPr>
          <p:cNvPr id="15" name="內容版面配置區 3"/>
          <p:cNvPicPr>
            <a:picLocks noGrp="1" noChangeAspect="1"/>
          </p:cNvPicPr>
          <p:nvPr>
            <p:ph idx="1"/>
          </p:nvPr>
        </p:nvPicPr>
        <p:blipFill rotWithShape="1">
          <a:blip r:embed="rId2"/>
          <a:srcRect l="19444" t="41115" r="52778" b="36663"/>
          <a:stretch/>
        </p:blipFill>
        <p:spPr>
          <a:xfrm>
            <a:off x="6940550" y="4800600"/>
            <a:ext cx="2286000" cy="990600"/>
          </a:xfrm>
        </p:spPr>
      </p:pic>
      <p:sp>
        <p:nvSpPr>
          <p:cNvPr id="30731" name="矩形 16"/>
          <p:cNvSpPr>
            <a:spLocks noChangeArrowheads="1"/>
          </p:cNvSpPr>
          <p:nvPr/>
        </p:nvSpPr>
        <p:spPr bwMode="auto">
          <a:xfrm>
            <a:off x="1981201" y="1106488"/>
            <a:ext cx="431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a:t>字元編碼</a:t>
            </a:r>
            <a:r>
              <a:rPr lang="en-US" altLang="zh-TW" sz="2400"/>
              <a:t>(Character encoding)</a:t>
            </a:r>
            <a:endParaRPr lang="zh-TW" altLang="en-US" sz="2400"/>
          </a:p>
        </p:txBody>
      </p:sp>
    </p:spTree>
    <p:extLst>
      <p:ext uri="{BB962C8B-B14F-4D97-AF65-F5344CB8AC3E}">
        <p14:creationId xmlns:p14="http://schemas.microsoft.com/office/powerpoint/2010/main" val="3447167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a:t>ASCII</a:t>
            </a:r>
            <a:r>
              <a:rPr lang="zh-TW" altLang="en-US" sz="3600" dirty="0"/>
              <a:t>編碼</a:t>
            </a:r>
            <a:r>
              <a:rPr lang="en-US" altLang="zh-TW" sz="3600" dirty="0"/>
              <a:t>(encoding)</a:t>
            </a:r>
            <a:r>
              <a:rPr lang="zh-TW" altLang="en-US" sz="3600" dirty="0"/>
              <a:t>與解碼</a:t>
            </a:r>
            <a:r>
              <a:rPr lang="en-US" altLang="zh-TW" sz="3600" dirty="0"/>
              <a:t>(decoding)</a:t>
            </a:r>
            <a:endParaRPr lang="zh-TW" altLang="en-US" sz="3600" dirty="0"/>
          </a:p>
        </p:txBody>
      </p:sp>
      <p:sp>
        <p:nvSpPr>
          <p:cNvPr id="4" name="矩形 3"/>
          <p:cNvSpPr/>
          <p:nvPr/>
        </p:nvSpPr>
        <p:spPr>
          <a:xfrm>
            <a:off x="1714500" y="3808414"/>
            <a:ext cx="8942388" cy="1754187"/>
          </a:xfrm>
          <a:prstGeom prst="rect">
            <a:avLst/>
          </a:prstGeom>
        </p:spPr>
        <p:txBody>
          <a:bodyPr>
            <a:spAutoFit/>
          </a:bodyPr>
          <a:lstStyle/>
          <a:p>
            <a:pPr>
              <a:defRPr/>
            </a:pPr>
            <a:r>
              <a:rPr lang="en-US" altLang="zh-TW" sz="5400" b="1" dirty="0">
                <a:solidFill>
                  <a:srgbClr val="FF0000"/>
                </a:solidFill>
                <a:effectLst>
                  <a:outerShdw blurRad="38100" dist="38100" dir="2700000" algn="tl">
                    <a:srgbClr val="000000">
                      <a:alpha val="43137"/>
                    </a:srgbClr>
                  </a:outerShdw>
                </a:effectLst>
              </a:rPr>
              <a:t>A</a:t>
            </a:r>
            <a:r>
              <a:rPr lang="en-US" altLang="zh-TW" sz="5400" dirty="0"/>
              <a:t>merican </a:t>
            </a:r>
            <a:r>
              <a:rPr lang="en-US" altLang="zh-TW" sz="5400" b="1" dirty="0">
                <a:solidFill>
                  <a:srgbClr val="0070C0"/>
                </a:solidFill>
                <a:effectLst>
                  <a:outerShdw blurRad="38100" dist="38100" dir="2700000" algn="tl">
                    <a:srgbClr val="000000">
                      <a:alpha val="43137"/>
                    </a:srgbClr>
                  </a:outerShdw>
                </a:effectLst>
              </a:rPr>
              <a:t>S</a:t>
            </a:r>
            <a:r>
              <a:rPr lang="en-US" altLang="zh-TW" sz="5400" dirty="0"/>
              <a:t>tandard </a:t>
            </a:r>
            <a:r>
              <a:rPr lang="en-US" altLang="zh-TW" sz="5400" b="1" dirty="0">
                <a:solidFill>
                  <a:srgbClr val="00B050"/>
                </a:solidFill>
                <a:effectLst>
                  <a:outerShdw blurRad="38100" dist="38100" dir="2700000" algn="tl">
                    <a:srgbClr val="000000">
                      <a:alpha val="43137"/>
                    </a:srgbClr>
                  </a:outerShdw>
                </a:effectLst>
              </a:rPr>
              <a:t>C</a:t>
            </a:r>
            <a:r>
              <a:rPr lang="en-US" altLang="zh-TW" sz="5400" dirty="0"/>
              <a:t>ode for </a:t>
            </a:r>
            <a:r>
              <a:rPr lang="en-US" altLang="zh-TW" sz="5400" b="1" dirty="0">
                <a:solidFill>
                  <a:srgbClr val="C00000"/>
                </a:solidFill>
                <a:effectLst>
                  <a:outerShdw blurRad="38100" dist="38100" dir="2700000" algn="tl">
                    <a:srgbClr val="000000">
                      <a:alpha val="43137"/>
                    </a:srgbClr>
                  </a:outerShdw>
                </a:effectLst>
              </a:rPr>
              <a:t>I</a:t>
            </a:r>
            <a:r>
              <a:rPr lang="en-US" altLang="zh-TW" sz="5400" dirty="0"/>
              <a:t>nformation </a:t>
            </a:r>
            <a:r>
              <a:rPr lang="en-US" altLang="zh-TW" sz="5400" b="1" dirty="0">
                <a:solidFill>
                  <a:srgbClr val="FFFF00"/>
                </a:solidFill>
                <a:effectLst>
                  <a:outerShdw blurRad="38100" dist="38100" dir="2700000" algn="tl">
                    <a:srgbClr val="000000">
                      <a:alpha val="43137"/>
                    </a:srgbClr>
                  </a:outerShdw>
                </a:effectLst>
              </a:rPr>
              <a:t>I</a:t>
            </a:r>
            <a:r>
              <a:rPr lang="en-US" altLang="zh-TW" sz="5400" dirty="0"/>
              <a:t>nterchange</a:t>
            </a:r>
            <a:endParaRPr lang="zh-TW" altLang="en-US" sz="5400" dirty="0"/>
          </a:p>
        </p:txBody>
      </p:sp>
      <p:sp>
        <p:nvSpPr>
          <p:cNvPr id="5" name="矩形 4"/>
          <p:cNvSpPr/>
          <p:nvPr/>
        </p:nvSpPr>
        <p:spPr>
          <a:xfrm>
            <a:off x="1752600" y="1600200"/>
            <a:ext cx="2555508" cy="1446550"/>
          </a:xfrm>
          <a:prstGeom prst="rect">
            <a:avLst/>
          </a:prstGeom>
        </p:spPr>
        <p:txBody>
          <a:bodyPr wrap="none">
            <a:spAutoFit/>
          </a:bodyPr>
          <a:lstStyle/>
          <a:p>
            <a:pPr>
              <a:defRPr/>
            </a:pPr>
            <a:r>
              <a:rPr lang="en-US" altLang="zh-TW" sz="8800" dirty="0">
                <a:solidFill>
                  <a:srgbClr val="FF0000"/>
                </a:solidFill>
              </a:rPr>
              <a:t>A</a:t>
            </a:r>
            <a:r>
              <a:rPr lang="en-US" altLang="zh-TW" sz="8800" dirty="0">
                <a:solidFill>
                  <a:srgbClr val="0070C0"/>
                </a:solidFill>
              </a:rPr>
              <a:t>S</a:t>
            </a:r>
            <a:r>
              <a:rPr lang="en-US" altLang="zh-TW" sz="8800" b="1" dirty="0">
                <a:solidFill>
                  <a:srgbClr val="00B050"/>
                </a:solidFill>
                <a:effectLst>
                  <a:outerShdw blurRad="38100" dist="38100" dir="2700000" algn="tl">
                    <a:srgbClr val="000000">
                      <a:alpha val="43137"/>
                    </a:srgbClr>
                  </a:outerShdw>
                </a:effectLst>
              </a:rPr>
              <a:t>C</a:t>
            </a:r>
            <a:r>
              <a:rPr lang="en-US" altLang="zh-TW" sz="8800" b="1" dirty="0">
                <a:solidFill>
                  <a:srgbClr val="C00000"/>
                </a:solidFill>
                <a:effectLst>
                  <a:outerShdw blurRad="38100" dist="38100" dir="2700000" algn="tl">
                    <a:srgbClr val="000000">
                      <a:alpha val="43137"/>
                    </a:srgbClr>
                  </a:outerShdw>
                </a:effectLst>
              </a:rPr>
              <a:t>I</a:t>
            </a:r>
            <a:r>
              <a:rPr lang="en-US" altLang="zh-TW" sz="8800" b="1" dirty="0">
                <a:solidFill>
                  <a:srgbClr val="FFFF00"/>
                </a:solidFill>
                <a:effectLst>
                  <a:outerShdw blurRad="38100" dist="38100" dir="2700000" algn="tl">
                    <a:srgbClr val="000000">
                      <a:alpha val="43137"/>
                    </a:srgbClr>
                  </a:outerShdw>
                </a:effectLst>
              </a:rPr>
              <a:t>I</a:t>
            </a:r>
            <a:endParaRPr lang="zh-TW" altLang="en-US" sz="8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4054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2616</Words>
  <Application>Microsoft Office PowerPoint</Application>
  <PresentationFormat>寬螢幕</PresentationFormat>
  <Paragraphs>325</Paragraphs>
  <Slides>65</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65</vt:i4>
      </vt:variant>
    </vt:vector>
  </HeadingPairs>
  <TitlesOfParts>
    <vt:vector size="76" baseType="lpstr">
      <vt:lpstr>等线</vt:lpstr>
      <vt:lpstr>Raleway</vt:lpstr>
      <vt:lpstr>游ゴシック</vt:lpstr>
      <vt:lpstr>新細明體</vt:lpstr>
      <vt:lpstr>標楷體</vt:lpstr>
      <vt:lpstr>Arial</vt:lpstr>
      <vt:lpstr>Calibri</vt:lpstr>
      <vt:lpstr>Calibri Light</vt:lpstr>
      <vt:lpstr>Times New Roman</vt:lpstr>
      <vt:lpstr>Wingdings</vt:lpstr>
      <vt:lpstr>Office 佈景主題</vt:lpstr>
      <vt:lpstr>Python在資訊安全的應用</vt:lpstr>
      <vt:lpstr>PowerPoint 簡報</vt:lpstr>
      <vt:lpstr>Agenda</vt:lpstr>
      <vt:lpstr>PowerPoint 簡報</vt:lpstr>
      <vt:lpstr>編碼(encoding)與解碼(decoding)</vt:lpstr>
      <vt:lpstr>編碼(encoding)與解碼(decoding)</vt:lpstr>
      <vt:lpstr>編碼(encoding)與解碼(decoding)</vt:lpstr>
      <vt:lpstr>編碼(encoding)與解碼(decoding)</vt:lpstr>
      <vt:lpstr>ASCII編碼(encoding)與解碼(decoding)</vt:lpstr>
      <vt:lpstr>ASCII編碼(encoding)與解碼(decoding)</vt:lpstr>
      <vt:lpstr>使用線上工具學習ASCII</vt:lpstr>
      <vt:lpstr>PowerPoint 簡報</vt:lpstr>
      <vt:lpstr>PowerPoint 簡報</vt:lpstr>
      <vt:lpstr>使用線上工具完成ASCII解碼</vt:lpstr>
      <vt:lpstr>PowerPoint 簡報</vt:lpstr>
      <vt:lpstr>PowerPoint 簡報</vt:lpstr>
      <vt:lpstr>PowerPoint 簡報</vt:lpstr>
      <vt:lpstr>PowerPoint 簡報</vt:lpstr>
      <vt:lpstr>PowerPoint 簡報</vt:lpstr>
      <vt:lpstr>PowerPoint 簡報</vt:lpstr>
      <vt:lpstr>PowerPoint 簡報</vt:lpstr>
      <vt:lpstr>編碼(encoding)與解碼(decoding)</vt:lpstr>
      <vt:lpstr>編碼(encoding)與解碼(decoding)</vt:lpstr>
      <vt:lpstr>練習1: Morse encoding</vt:lpstr>
      <vt:lpstr>練習1: Morse encoding</vt:lpstr>
      <vt:lpstr>解讀無字天書</vt:lpstr>
      <vt:lpstr>Morse encoding</vt:lpstr>
      <vt:lpstr>PowerPoint 簡報</vt:lpstr>
      <vt:lpstr>PowerPoint 簡報</vt:lpstr>
      <vt:lpstr>Base16[十六進位 Hexadecimal]</vt:lpstr>
      <vt:lpstr>BASE64編碼(encoding)與解碼(decoding)</vt:lpstr>
      <vt:lpstr>使用線上工具學習base 64</vt:lpstr>
      <vt:lpstr>PowerPoint 簡報</vt:lpstr>
      <vt:lpstr>PowerPoint 簡報</vt:lpstr>
      <vt:lpstr>PowerPoint 簡報</vt:lpstr>
      <vt:lpstr>Python 內建函數(Built in Functions):chr()與ord()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使用線上工具實測</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Python在資訊安全的應用</dc:title>
  <dc:creator>user</dc:creator>
  <cp:lastModifiedBy>user</cp:lastModifiedBy>
  <cp:revision>16</cp:revision>
  <dcterms:created xsi:type="dcterms:W3CDTF">2023-01-09T10:58:27Z</dcterms:created>
  <dcterms:modified xsi:type="dcterms:W3CDTF">2023-01-09T13:13:28Z</dcterms:modified>
</cp:coreProperties>
</file>